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87"/>
    <p:sldMasterId id="2147483654" r:id="rId88"/>
    <p:sldMasterId id="2147483657" r:id="rId89"/>
  </p:sldMasterIdLst>
  <p:notesMasterIdLst>
    <p:notesMasterId r:id="rId161"/>
  </p:notesMasterIdLst>
  <p:sldIdLst>
    <p:sldId id="437" r:id="rId90"/>
    <p:sldId id="380" r:id="rId91"/>
    <p:sldId id="381" r:id="rId92"/>
    <p:sldId id="259" r:id="rId93"/>
    <p:sldId id="261" r:id="rId94"/>
    <p:sldId id="265" r:id="rId95"/>
    <p:sldId id="267" r:id="rId96"/>
    <p:sldId id="271" r:id="rId97"/>
    <p:sldId id="272" r:id="rId98"/>
    <p:sldId id="438" r:id="rId99"/>
    <p:sldId id="278" r:id="rId100"/>
    <p:sldId id="282" r:id="rId101"/>
    <p:sldId id="283" r:id="rId102"/>
    <p:sldId id="439" r:id="rId103"/>
    <p:sldId id="270" r:id="rId104"/>
    <p:sldId id="268" r:id="rId105"/>
    <p:sldId id="383" r:id="rId106"/>
    <p:sldId id="290" r:id="rId107"/>
    <p:sldId id="298" r:id="rId108"/>
    <p:sldId id="299" r:id="rId109"/>
    <p:sldId id="300" r:id="rId110"/>
    <p:sldId id="307" r:id="rId111"/>
    <p:sldId id="308" r:id="rId112"/>
    <p:sldId id="314" r:id="rId113"/>
    <p:sldId id="310" r:id="rId114"/>
    <p:sldId id="313" r:id="rId115"/>
    <p:sldId id="384" r:id="rId116"/>
    <p:sldId id="440" r:id="rId117"/>
    <p:sldId id="320" r:id="rId118"/>
    <p:sldId id="323" r:id="rId119"/>
    <p:sldId id="324" r:id="rId120"/>
    <p:sldId id="319" r:id="rId121"/>
    <p:sldId id="325" r:id="rId122"/>
    <p:sldId id="328" r:id="rId123"/>
    <p:sldId id="329" r:id="rId124"/>
    <p:sldId id="330" r:id="rId125"/>
    <p:sldId id="332" r:id="rId126"/>
    <p:sldId id="335" r:id="rId127"/>
    <p:sldId id="385" r:id="rId128"/>
    <p:sldId id="336" r:id="rId129"/>
    <p:sldId id="337" r:id="rId130"/>
    <p:sldId id="338" r:id="rId131"/>
    <p:sldId id="441" r:id="rId132"/>
    <p:sldId id="442" r:id="rId133"/>
    <p:sldId id="345" r:id="rId134"/>
    <p:sldId id="346" r:id="rId135"/>
    <p:sldId id="387" r:id="rId136"/>
    <p:sldId id="386" r:id="rId137"/>
    <p:sldId id="311" r:id="rId138"/>
    <p:sldId id="443" r:id="rId139"/>
    <p:sldId id="388" r:id="rId140"/>
    <p:sldId id="351" r:id="rId141"/>
    <p:sldId id="352" r:id="rId142"/>
    <p:sldId id="353" r:id="rId143"/>
    <p:sldId id="354" r:id="rId144"/>
    <p:sldId id="356" r:id="rId145"/>
    <p:sldId id="358" r:id="rId146"/>
    <p:sldId id="359" r:id="rId147"/>
    <p:sldId id="360" r:id="rId148"/>
    <p:sldId id="362" r:id="rId149"/>
    <p:sldId id="389" r:id="rId150"/>
    <p:sldId id="363" r:id="rId151"/>
    <p:sldId id="318" r:id="rId152"/>
    <p:sldId id="365" r:id="rId153"/>
    <p:sldId id="367" r:id="rId154"/>
    <p:sldId id="369" r:id="rId155"/>
    <p:sldId id="390" r:id="rId156"/>
    <p:sldId id="372" r:id="rId157"/>
    <p:sldId id="374" r:id="rId158"/>
    <p:sldId id="375" r:id="rId159"/>
    <p:sldId id="377" r:id="rId160"/>
  </p:sldIdLst>
  <p:sldSz cx="12168188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60" d="100"/>
          <a:sy n="60" d="100"/>
        </p:scale>
        <p:origin x="243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28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49.xml"/><Relationship Id="rId159" Type="http://schemas.openxmlformats.org/officeDocument/2006/relationships/slide" Target="slides/slide70.xml"/><Relationship Id="rId107" Type="http://schemas.openxmlformats.org/officeDocument/2006/relationships/slide" Target="slides/slide18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39.xml"/><Relationship Id="rId149" Type="http://schemas.openxmlformats.org/officeDocument/2006/relationships/slide" Target="slides/slide60.xml"/><Relationship Id="rId5" Type="http://schemas.openxmlformats.org/officeDocument/2006/relationships/customXml" Target="../customXml/item5.xml"/><Relationship Id="rId95" Type="http://schemas.openxmlformats.org/officeDocument/2006/relationships/slide" Target="slides/slide6.xml"/><Relationship Id="rId160" Type="http://schemas.openxmlformats.org/officeDocument/2006/relationships/slide" Target="slides/slide7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" Target="slides/slide29.xml"/><Relationship Id="rId139" Type="http://schemas.openxmlformats.org/officeDocument/2006/relationships/slide" Target="slides/slide50.xml"/><Relationship Id="rId85" Type="http://schemas.openxmlformats.org/officeDocument/2006/relationships/customXml" Target="../customXml/item85.xml"/><Relationship Id="rId150" Type="http://schemas.openxmlformats.org/officeDocument/2006/relationships/slide" Target="slides/slide6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14.xml"/><Relationship Id="rId108" Type="http://schemas.openxmlformats.org/officeDocument/2006/relationships/slide" Target="slides/slide19.xml"/><Relationship Id="rId124" Type="http://schemas.openxmlformats.org/officeDocument/2006/relationships/slide" Target="slides/slide35.xml"/><Relationship Id="rId129" Type="http://schemas.openxmlformats.org/officeDocument/2006/relationships/slide" Target="slides/slide40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slide" Target="slides/slide2.xml"/><Relationship Id="rId96" Type="http://schemas.openxmlformats.org/officeDocument/2006/relationships/slide" Target="slides/slide7.xml"/><Relationship Id="rId140" Type="http://schemas.openxmlformats.org/officeDocument/2006/relationships/slide" Target="slides/slide51.xml"/><Relationship Id="rId145" Type="http://schemas.openxmlformats.org/officeDocument/2006/relationships/slide" Target="slides/slide56.xml"/><Relationship Id="rId16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25.xml"/><Relationship Id="rId119" Type="http://schemas.openxmlformats.org/officeDocument/2006/relationships/slide" Target="slides/slide30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41.xml"/><Relationship Id="rId135" Type="http://schemas.openxmlformats.org/officeDocument/2006/relationships/slide" Target="slides/slide46.xml"/><Relationship Id="rId151" Type="http://schemas.openxmlformats.org/officeDocument/2006/relationships/slide" Target="slides/slide62.xml"/><Relationship Id="rId156" Type="http://schemas.openxmlformats.org/officeDocument/2006/relationships/slide" Target="slides/slide67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0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8.xml"/><Relationship Id="rId104" Type="http://schemas.openxmlformats.org/officeDocument/2006/relationships/slide" Target="slides/slide15.xml"/><Relationship Id="rId120" Type="http://schemas.openxmlformats.org/officeDocument/2006/relationships/slide" Target="slides/slide31.xml"/><Relationship Id="rId125" Type="http://schemas.openxmlformats.org/officeDocument/2006/relationships/slide" Target="slides/slide36.xml"/><Relationship Id="rId141" Type="http://schemas.openxmlformats.org/officeDocument/2006/relationships/slide" Target="slides/slide52.xml"/><Relationship Id="rId146" Type="http://schemas.openxmlformats.org/officeDocument/2006/relationships/slide" Target="slides/slide5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3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Master" Target="slideMasters/slideMaster1.xml"/><Relationship Id="rId110" Type="http://schemas.openxmlformats.org/officeDocument/2006/relationships/slide" Target="slides/slide21.xml"/><Relationship Id="rId115" Type="http://schemas.openxmlformats.org/officeDocument/2006/relationships/slide" Target="slides/slide26.xml"/><Relationship Id="rId131" Type="http://schemas.openxmlformats.org/officeDocument/2006/relationships/slide" Target="slides/slide42.xml"/><Relationship Id="rId136" Type="http://schemas.openxmlformats.org/officeDocument/2006/relationships/slide" Target="slides/slide47.xml"/><Relationship Id="rId157" Type="http://schemas.openxmlformats.org/officeDocument/2006/relationships/slide" Target="slides/slide6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6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11.xml"/><Relationship Id="rId105" Type="http://schemas.openxmlformats.org/officeDocument/2006/relationships/slide" Target="slides/slide16.xml"/><Relationship Id="rId126" Type="http://schemas.openxmlformats.org/officeDocument/2006/relationships/slide" Target="slides/slide37.xml"/><Relationship Id="rId147" Type="http://schemas.openxmlformats.org/officeDocument/2006/relationships/slide" Target="slides/slide5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4.xml"/><Relationship Id="rId98" Type="http://schemas.openxmlformats.org/officeDocument/2006/relationships/slide" Target="slides/slide9.xml"/><Relationship Id="rId121" Type="http://schemas.openxmlformats.org/officeDocument/2006/relationships/slide" Target="slides/slide32.xml"/><Relationship Id="rId142" Type="http://schemas.openxmlformats.org/officeDocument/2006/relationships/slide" Target="slides/slide53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27.xml"/><Relationship Id="rId137" Type="http://schemas.openxmlformats.org/officeDocument/2006/relationships/slide" Target="slides/slide48.xml"/><Relationship Id="rId158" Type="http://schemas.openxmlformats.org/officeDocument/2006/relationships/slide" Target="slides/slide6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slideMaster" Target="slideMasters/slideMaster2.xml"/><Relationship Id="rId111" Type="http://schemas.openxmlformats.org/officeDocument/2006/relationships/slide" Target="slides/slide22.xml"/><Relationship Id="rId132" Type="http://schemas.openxmlformats.org/officeDocument/2006/relationships/slide" Target="slides/slide43.xml"/><Relationship Id="rId153" Type="http://schemas.openxmlformats.org/officeDocument/2006/relationships/slide" Target="slides/slide64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" Target="slides/slide17.xml"/><Relationship Id="rId127" Type="http://schemas.openxmlformats.org/officeDocument/2006/relationships/slide" Target="slides/slide3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slide" Target="slides/slide5.xml"/><Relationship Id="rId99" Type="http://schemas.openxmlformats.org/officeDocument/2006/relationships/slide" Target="slides/slide10.xml"/><Relationship Id="rId101" Type="http://schemas.openxmlformats.org/officeDocument/2006/relationships/slide" Target="slides/slide12.xml"/><Relationship Id="rId122" Type="http://schemas.openxmlformats.org/officeDocument/2006/relationships/slide" Target="slides/slide33.xml"/><Relationship Id="rId143" Type="http://schemas.openxmlformats.org/officeDocument/2006/relationships/slide" Target="slides/slide54.xml"/><Relationship Id="rId148" Type="http://schemas.openxmlformats.org/officeDocument/2006/relationships/slide" Target="slides/slide59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slideMaster" Target="slideMasters/slideMaster3.xml"/><Relationship Id="rId112" Type="http://schemas.openxmlformats.org/officeDocument/2006/relationships/slide" Target="slides/slide23.xml"/><Relationship Id="rId133" Type="http://schemas.openxmlformats.org/officeDocument/2006/relationships/slide" Target="slides/slide44.xml"/><Relationship Id="rId154" Type="http://schemas.openxmlformats.org/officeDocument/2006/relationships/slide" Target="slides/slide65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slide" Target="slides/slide13.xml"/><Relationship Id="rId123" Type="http://schemas.openxmlformats.org/officeDocument/2006/relationships/slide" Target="slides/slide34.xml"/><Relationship Id="rId144" Type="http://schemas.openxmlformats.org/officeDocument/2006/relationships/slide" Target="slides/slide55.xml"/><Relationship Id="rId90" Type="http://schemas.openxmlformats.org/officeDocument/2006/relationships/slide" Target="slides/slide1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slide" Target="slides/slide24.xml"/><Relationship Id="rId134" Type="http://schemas.openxmlformats.org/officeDocument/2006/relationships/slide" Target="slides/slide45.xml"/><Relationship Id="rId80" Type="http://schemas.openxmlformats.org/officeDocument/2006/relationships/customXml" Target="../customXml/item80.xml"/><Relationship Id="rId155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03D9-8C91-8672-03A5-1D0EB788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A455543F-E937-E791-66B3-F1E137F9F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192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C10A-5CC7-283E-9475-379223B66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B46DBB6-376B-68B5-99EE-1FAC25D0D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0809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8DC8-3DBA-8434-A31A-DC6837697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114272B-6DB7-0A60-B783-2D4DB4C9D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577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44D6-9A0E-67BE-1E59-6C800BF7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E3D82FD-84F1-49F4-A1D7-5B994FD79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06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9AE-DFF2-479B-AF37-FAA367F55B3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" Target="../slides/slide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6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31.png"/><Relationship Id="rId10" Type="http://schemas.openxmlformats.org/officeDocument/2006/relationships/image" Target="../media/image28.jpeg"/><Relationship Id="rId4" Type="http://schemas.openxmlformats.org/officeDocument/2006/relationships/image" Target="../media/image24.wmf"/><Relationship Id="rId9" Type="http://schemas.openxmlformats.org/officeDocument/2006/relationships/image" Target="../media/image27.jpeg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7.wmf"/><Relationship Id="rId4" Type="http://schemas.openxmlformats.org/officeDocument/2006/relationships/image" Target="../media/image34.jpe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0.wmf"/><Relationship Id="rId4" Type="http://schemas.openxmlformats.org/officeDocument/2006/relationships/image" Target="../media/image47.jpe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7.jpe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7.wmf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9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17" Type="http://schemas.openxmlformats.org/officeDocument/2006/relationships/slide" Target="slide67.xml"/><Relationship Id="rId2" Type="http://schemas.openxmlformats.org/officeDocument/2006/relationships/slide" Target="slide3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2.xml"/><Relationship Id="rId11" Type="http://schemas.openxmlformats.org/officeDocument/2006/relationships/image" Target="../media/image3.png"/><Relationship Id="rId5" Type="http://schemas.openxmlformats.org/officeDocument/2006/relationships/slide" Target="slide9.xml"/><Relationship Id="rId15" Type="http://schemas.openxmlformats.org/officeDocument/2006/relationships/slide" Target="slide51.xml"/><Relationship Id="rId10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20.xml"/><Relationship Id="rId14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70.jpeg"/><Relationship Id="rId7" Type="http://schemas.openxmlformats.org/officeDocument/2006/relationships/image" Target="../media/image7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1.jpeg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6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3.jpeg"/><Relationship Id="rId7" Type="http://schemas.openxmlformats.org/officeDocument/2006/relationships/image" Target="../media/image116.png"/><Relationship Id="rId12" Type="http://schemas.microsoft.com/office/2007/relationships/hdphoto" Target="../media/hdphoto6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118.png"/><Relationship Id="rId5" Type="http://schemas.openxmlformats.org/officeDocument/2006/relationships/image" Target="../media/image115.png"/><Relationship Id="rId10" Type="http://schemas.microsoft.com/office/2007/relationships/hdphoto" Target="../media/hdphoto5.wdp"/><Relationship Id="rId4" Type="http://schemas.openxmlformats.org/officeDocument/2006/relationships/image" Target="../media/image114.jpeg"/><Relationship Id="rId9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2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124.jpe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2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33.wmf"/><Relationship Id="rId3" Type="http://schemas.openxmlformats.org/officeDocument/2006/relationships/oleObject" Target="../embeddings/oleObject86.bin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9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32.wmf"/><Relationship Id="rId5" Type="http://schemas.openxmlformats.org/officeDocument/2006/relationships/image" Target="../media/image129.jpeg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128.wmf"/><Relationship Id="rId9" Type="http://schemas.openxmlformats.org/officeDocument/2006/relationships/image" Target="../media/image13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9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3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9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40.jpeg"/><Relationship Id="rId7" Type="http://schemas.openxmlformats.org/officeDocument/2006/relationships/image" Target="../media/image14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4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6.jpeg"/><Relationship Id="rId4" Type="http://schemas.openxmlformats.org/officeDocument/2006/relationships/image" Target="../media/image14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57.wmf"/><Relationship Id="rId3" Type="http://schemas.openxmlformats.org/officeDocument/2006/relationships/image" Target="../media/image149.jpeg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04.bin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50.jpeg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0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8.bin"/><Relationship Id="rId3" Type="http://schemas.openxmlformats.org/officeDocument/2006/relationships/image" Target="../media/image168.jpeg"/><Relationship Id="rId21" Type="http://schemas.openxmlformats.org/officeDocument/2006/relationships/image" Target="../media/image178.jpeg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75.wmf"/><Relationship Id="rId25" Type="http://schemas.openxmlformats.org/officeDocument/2006/relationships/image" Target="../media/image180.wmf"/><Relationship Id="rId2" Type="http://schemas.openxmlformats.org/officeDocument/2006/relationships/notesSlide" Target="../notesSlides/notesSlide55.xml"/><Relationship Id="rId16" Type="http://schemas.openxmlformats.org/officeDocument/2006/relationships/oleObject" Target="../embeddings/oleObject114.bin"/><Relationship Id="rId20" Type="http://schemas.openxmlformats.org/officeDocument/2006/relationships/image" Target="../media/image177.jpeg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72.wmf"/><Relationship Id="rId24" Type="http://schemas.openxmlformats.org/officeDocument/2006/relationships/oleObject" Target="../embeddings/oleObject117.bin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23" Type="http://schemas.openxmlformats.org/officeDocument/2006/relationships/image" Target="../media/image179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6.bin"/><Relationship Id="rId27" Type="http://schemas.openxmlformats.org/officeDocument/2006/relationships/image" Target="../media/image181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90.wmf"/><Relationship Id="rId26" Type="http://schemas.openxmlformats.org/officeDocument/2006/relationships/image" Target="../media/image194.wmf"/><Relationship Id="rId3" Type="http://schemas.openxmlformats.org/officeDocument/2006/relationships/image" Target="../media/image182.jpeg"/><Relationship Id="rId21" Type="http://schemas.openxmlformats.org/officeDocument/2006/relationships/oleObject" Target="../embeddings/oleObject127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125.bin"/><Relationship Id="rId25" Type="http://schemas.openxmlformats.org/officeDocument/2006/relationships/oleObject" Target="../embeddings/oleObject129.bin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89.wmf"/><Relationship Id="rId20" Type="http://schemas.openxmlformats.org/officeDocument/2006/relationships/image" Target="../media/image191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4.jpeg"/><Relationship Id="rId11" Type="http://schemas.openxmlformats.org/officeDocument/2006/relationships/oleObject" Target="../embeddings/oleObject122.bin"/><Relationship Id="rId24" Type="http://schemas.openxmlformats.org/officeDocument/2006/relationships/image" Target="../media/image193.wmf"/><Relationship Id="rId5" Type="http://schemas.openxmlformats.org/officeDocument/2006/relationships/image" Target="../media/image183.wmf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28.bin"/><Relationship Id="rId10" Type="http://schemas.openxmlformats.org/officeDocument/2006/relationships/image" Target="../media/image186.wmf"/><Relationship Id="rId19" Type="http://schemas.openxmlformats.org/officeDocument/2006/relationships/oleObject" Target="../embeddings/oleObject126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88.wmf"/><Relationship Id="rId22" Type="http://schemas.openxmlformats.org/officeDocument/2006/relationships/image" Target="../media/image192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3" Type="http://schemas.openxmlformats.org/officeDocument/2006/relationships/image" Target="../media/image195.jpeg"/><Relationship Id="rId7" Type="http://schemas.openxmlformats.org/officeDocument/2006/relationships/image" Target="../media/image19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96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9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2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8153" y="2932453"/>
            <a:ext cx="8609326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10</a:t>
            </a: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章　电路及其应用</a:t>
            </a:r>
          </a:p>
        </p:txBody>
      </p:sp>
      <p:sp>
        <p:nvSpPr>
          <p:cNvPr id="9" name="Rectangle 2"/>
          <p:cNvSpPr txBox="1"/>
          <p:nvPr/>
        </p:nvSpPr>
        <p:spPr>
          <a:xfrm>
            <a:off x="4571926" y="1943052"/>
            <a:ext cx="2808312" cy="884933"/>
          </a:xfrm>
          <a:prstGeom prst="rect">
            <a:avLst/>
          </a:prstGeom>
          <a:noFill/>
          <a:ln w="9525">
            <a:noFill/>
          </a:ln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 理</a:t>
            </a:r>
            <a:endParaRPr lang="zh-CN" altLang="en-US" sz="4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774" y="641949"/>
            <a:ext cx="5760640" cy="1015459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 algn="ctr"/>
            <a:r>
              <a:rPr lang="zh-CN" altLang="en-US" sz="6000" b="1" spc="15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北京高考复习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48FD4-2B45-E720-E78A-5F01BF72AF40}"/>
              </a:ext>
            </a:extLst>
          </p:cNvPr>
          <p:cNvSpPr txBox="1">
            <a:spLocks noChangeArrowheads="1"/>
          </p:cNvSpPr>
          <p:nvPr/>
        </p:nvSpPr>
        <p:spPr>
          <a:xfrm>
            <a:off x="7596262" y="4695313"/>
            <a:ext cx="4000814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95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bg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北京八中少儿班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4443F-8ADF-41C2-3355-63A2F1DB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53A2C5-16A5-3FB6-1CA5-D6D186B9B876}"/>
              </a:ext>
            </a:extLst>
          </p:cNvPr>
          <p:cNvSpPr txBox="1"/>
          <p:nvPr/>
        </p:nvSpPr>
        <p:spPr>
          <a:xfrm>
            <a:off x="468000" y="258721"/>
            <a:ext cx="4061196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2.电表改装</a:t>
            </a:r>
            <a:endParaRPr lang="zh-CN" altLang="en-US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474DECF-410B-8C17-864D-4A9EAE8FD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2539"/>
              </p:ext>
            </p:extLst>
          </p:nvPr>
        </p:nvGraphicFramePr>
        <p:xfrm>
          <a:off x="468000" y="934074"/>
          <a:ext cx="11268000" cy="4670508"/>
        </p:xfrm>
        <a:graphic>
          <a:graphicData uri="http://schemas.openxmlformats.org/drawingml/2006/table">
            <a:tbl>
              <a:tblPr/>
              <a:tblGrid>
                <a:gridCol w="24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88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改装成电压表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改装成电流表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3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内部电路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spc="886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spc="105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0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改装原理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串联大电阻分压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并联小电阻分流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改装后量程、倍数及接入电阻、总电阻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U=I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(R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+R) 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 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n=1+      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</a:t>
                      </a: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R=(n-1)R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；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=nR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</a:t>
                      </a:r>
                      <a:r>
                        <a:rPr lang="zh-CN" altLang="en-US" sz="2720" kern="0" spc="29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；n=1+      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；R=          </a:t>
                      </a: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；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1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endParaRPr lang="zh-CN" altLang="en-US" sz="1515" i="1" kern="0" baseline="-1500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24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校准电路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065" kern="0" spc="553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335" kern="0" spc="1094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1FC1D6B8-F501-10A2-BAE5-1F965F1A5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21559"/>
              </p:ext>
            </p:extLst>
          </p:nvPr>
        </p:nvGraphicFramePr>
        <p:xfrm>
          <a:off x="7723950" y="2802705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202400" imgH="15544800" progId="">
                  <p:embed/>
                </p:oleObj>
              </mc:Choice>
              <mc:Fallback>
                <p:oleObj name="Equation" r:id="rId3" imgW="19202400" imgH="155448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3950" y="2802705"/>
                        <a:ext cx="723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85A8D74-83DB-87B8-302C-802BD0645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30902"/>
              </p:ext>
            </p:extLst>
          </p:nvPr>
        </p:nvGraphicFramePr>
        <p:xfrm>
          <a:off x="4859958" y="2745556"/>
          <a:ext cx="35242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448800" imgH="17068800" progId="">
                  <p:embed/>
                </p:oleObj>
              </mc:Choice>
              <mc:Fallback>
                <p:oleObj name="Equation" r:id="rId5" imgW="9448800" imgH="170688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9958" y="2745556"/>
                        <a:ext cx="35242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ACA35336-6AF7-12D1-713E-0F211B59D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98783"/>
              </p:ext>
            </p:extLst>
          </p:nvPr>
        </p:nvGraphicFramePr>
        <p:xfrm>
          <a:off x="9396462" y="2844205"/>
          <a:ext cx="352424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448800" imgH="15544800" progId="">
                  <p:embed/>
                </p:oleObj>
              </mc:Choice>
              <mc:Fallback>
                <p:oleObj name="Equation" r:id="rId7" imgW="9448800" imgH="155448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96462" y="2844205"/>
                        <a:ext cx="352424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3" descr="textimage7.jpeg">
            <a:extLst>
              <a:ext uri="{FF2B5EF4-FFF2-40B4-BE49-F238E27FC236}">
                <a16:creationId xmlns:a16="http://schemas.microsoft.com/office/drawing/2014/main" id="{00A19238-D88D-16AD-E550-FBBEC74974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681" y="3779457"/>
            <a:ext cx="1313329" cy="1723745"/>
          </a:xfrm>
          <a:prstGeom prst="rect">
            <a:avLst/>
          </a:prstGeom>
        </p:spPr>
      </p:pic>
      <p:pic>
        <p:nvPicPr>
          <p:cNvPr id="11" name="图片 4" descr="textimage8.jpeg">
            <a:extLst>
              <a:ext uri="{FF2B5EF4-FFF2-40B4-BE49-F238E27FC236}">
                <a16:creationId xmlns:a16="http://schemas.microsoft.com/office/drawing/2014/main" id="{E6DA5E94-42B4-65E9-D8F2-DE82F8AED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1234" y="3736399"/>
            <a:ext cx="1761208" cy="1761208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04170D7-6B0B-8725-BA1B-4C4672A37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238"/>
              </p:ext>
            </p:extLst>
          </p:nvPr>
        </p:nvGraphicFramePr>
        <p:xfrm>
          <a:off x="10266193" y="2828030"/>
          <a:ext cx="476249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96800" imgH="15544800" progId="">
                  <p:embed/>
                </p:oleObj>
              </mc:Choice>
              <mc:Fallback>
                <p:oleObj name="Equation" r:id="rId11" imgW="12496800" imgH="15544800" progId="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BF593B1A-47D0-B1D8-CCE6-5F15EDDF38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66193" y="2828030"/>
                        <a:ext cx="476249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EACF9C7D-C1AB-5E52-6F2B-FB358D7D7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36304"/>
              </p:ext>
            </p:extLst>
          </p:nvPr>
        </p:nvGraphicFramePr>
        <p:xfrm>
          <a:off x="11259749" y="2829720"/>
          <a:ext cx="3524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448800" imgH="15544800" progId="">
                  <p:embed/>
                </p:oleObj>
              </mc:Choice>
              <mc:Fallback>
                <p:oleObj name="Equation" r:id="rId13" imgW="9448800" imgH="15544800" progId="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58C5F981-C179-DEA9-82DF-7619A99345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59749" y="2829720"/>
                        <a:ext cx="3524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869E1861-4FDC-81D9-D73B-93D3094A708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526" y="1398991"/>
            <a:ext cx="3961672" cy="9714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EAC2339-5765-680C-1E7B-8785C8441DD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5031" y="1394516"/>
            <a:ext cx="3961671" cy="9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0872678" cy="2639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如图所示,甲、乙两个电路都是由一个灵敏电流计G和一个可变电阻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组成,已知灵敏电流计的满偏电流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mA,内电阻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=300 Ω。下列说法正确的是(　    )   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A.甲图为改装成的电流表,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减小时量程增大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B.乙图为改装成的电压表,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减小时量程增大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C.在甲图中,若改装成的电流表量程为0.6 A,则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 Ω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2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D.在乙图中,若改装成的电压表量程为3 V,则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=1 500 Ω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956302" y="1416111"/>
            <a:ext cx="3640949" cy="1600200"/>
            <a:chOff x="468000" y="3040135"/>
            <a:chExt cx="3640949" cy="1600200"/>
          </a:xfrm>
        </p:grpSpPr>
        <p:pic>
          <p:nvPicPr>
            <p:cNvPr id="3" name="图片 3" descr="textimage9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3054423"/>
              <a:ext cx="1514475" cy="1571625"/>
            </a:xfrm>
            <a:prstGeom prst="rect">
              <a:avLst/>
            </a:prstGeom>
          </p:spPr>
        </p:pic>
        <p:pic>
          <p:nvPicPr>
            <p:cNvPr id="4" name="图片 4" descr="textimage10.jpe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4475" y="3040135"/>
              <a:ext cx="1514474" cy="1600200"/>
            </a:xfrm>
            <a:prstGeom prst="rect">
              <a:avLst/>
            </a:prstGeom>
          </p:spPr>
        </p:pic>
      </p:grpSp>
      <p:sp>
        <p:nvSpPr>
          <p:cNvPr id="6" name="文本框 8"/>
          <p:cNvSpPr txBox="1"/>
          <p:nvPr/>
        </p:nvSpPr>
        <p:spPr>
          <a:xfrm>
            <a:off x="10036280" y="863946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706845D-0B15-1AA6-D921-CBCF14F3455A}"/>
              </a:ext>
            </a:extLst>
          </p:cNvPr>
          <p:cNvSpPr txBox="1"/>
          <p:nvPr/>
        </p:nvSpPr>
        <p:spPr>
          <a:xfrm>
            <a:off x="468000" y="3275203"/>
            <a:ext cx="11831400" cy="3075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题图甲为改装成的电流表,量程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155" kern="0" spc="127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减小时量程增大,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。题图乙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为改装成的电压表,量程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减小时量程减小,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155" kern="0" spc="127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可知,在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题图甲中若改装成的电流表量程为0.6 A,则有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515" kern="0" spc="18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86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知在题图乙中,若改装成的电压表量程为3 V,则有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-112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=1 200 Ω,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991E6CF-5AFD-4DD7-45B6-F5721243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03947"/>
              </p:ext>
            </p:extLst>
          </p:nvPr>
        </p:nvGraphicFramePr>
        <p:xfrm>
          <a:off x="6065947" y="3356026"/>
          <a:ext cx="561974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35200" imgH="17983200" progId="">
                  <p:embed/>
                </p:oleObj>
              </mc:Choice>
              <mc:Fallback>
                <p:oleObj name="Equation" r:id="rId5" imgW="14935200" imgH="179832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5947" y="3356026"/>
                        <a:ext cx="561974" cy="676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1BE3EE3-D831-1517-57C7-AA0EE5C6E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1088"/>
              </p:ext>
            </p:extLst>
          </p:nvPr>
        </p:nvGraphicFramePr>
        <p:xfrm>
          <a:off x="10140946" y="4075468"/>
          <a:ext cx="561974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35200" imgH="17983200" progId="">
                  <p:embed/>
                </p:oleObj>
              </mc:Choice>
              <mc:Fallback>
                <p:oleObj name="Equation" r:id="rId7" imgW="14935200" imgH="179832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40946" y="4075468"/>
                        <a:ext cx="561974" cy="676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DF4C71A5-016D-C8EC-5296-D48BB1B48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60855"/>
              </p:ext>
            </p:extLst>
          </p:nvPr>
        </p:nvGraphicFramePr>
        <p:xfrm>
          <a:off x="6782746" y="4854186"/>
          <a:ext cx="67627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983200" imgH="20726400" progId="">
                  <p:embed/>
                </p:oleObj>
              </mc:Choice>
              <mc:Fallback>
                <p:oleObj name="Equation" r:id="rId9" imgW="17983200" imgH="207264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2746" y="4854186"/>
                        <a:ext cx="676274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151C678D-E3C3-BE40-984D-39C41A970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60369"/>
              </p:ext>
            </p:extLst>
          </p:nvPr>
        </p:nvGraphicFramePr>
        <p:xfrm>
          <a:off x="7631594" y="4872008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01600" imgH="17373600" progId="">
                  <p:embed/>
                </p:oleObj>
              </mc:Choice>
              <mc:Fallback>
                <p:oleObj name="Equation" r:id="rId11" imgW="12801600" imgH="173736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31594" y="4872008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52F2A45-D44A-8673-B152-7E0460659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8794"/>
              </p:ext>
            </p:extLst>
          </p:nvPr>
        </p:nvGraphicFramePr>
        <p:xfrm>
          <a:off x="7241746" y="5682605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24800" imgH="20116800" progId="">
                  <p:embed/>
                </p:oleObj>
              </mc:Choice>
              <mc:Fallback>
                <p:oleObj name="Equation" r:id="rId13" imgW="7924800" imgH="201168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41746" y="5682605"/>
                        <a:ext cx="2952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97616" y="1769662"/>
          <a:ext cx="11268000" cy="3362008"/>
        </p:xfrm>
        <a:graphic>
          <a:graphicData uri="http://schemas.openxmlformats.org/drawingml/2006/table">
            <a:tbl>
              <a:tblPr/>
              <a:tblGrid>
                <a:gridCol w="275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非纯电阻电路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24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实例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白炽灯、电炉、电饭锅、电热毯、电熨斗及转子被卡住的电动机等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正常工作的电动机、电解槽、日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光灯等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4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电功与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W=Q=UIt=I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Rt=</a:t>
                      </a:r>
                      <a:r>
                        <a:rPr lang="zh-CN" altLang="en-US" sz="2720" kern="0" spc="-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W=UIt=E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其他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+Q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24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电功率与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热功率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2720" kern="0" spc="-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=UI&gt;P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69648" y="3341298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0" imgH="15544800" progId="">
                  <p:embed/>
                </p:oleObj>
              </mc:Choice>
              <mc:Fallback>
                <p:oleObj name="Equation" r:id="rId3" imgW="9144000" imgH="15544800" progId="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9648" y="3341298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798210" y="4341430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15544800" progId="">
                  <p:embed/>
                </p:oleObj>
              </mc:Choice>
              <mc:Fallback>
                <p:oleObj name="Equation" r:id="rId5" imgW="9144000" imgH="15544800" progId="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8210" y="4341430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412340"/>
            <a:ext cx="11831400" cy="1058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  <a:sym typeface="Times New Roman" panose="02020603050405020304"/>
              </a:rPr>
              <a:t>要点4　电功、电功率、电热、热功率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1.电功与电热、电功率与热功率的比较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2.电动机的三个功率及效率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90555"/>
              </p:ext>
            </p:extLst>
          </p:nvPr>
        </p:nvGraphicFramePr>
        <p:xfrm>
          <a:off x="468000" y="1309351"/>
          <a:ext cx="10728662" cy="4093847"/>
        </p:xfrm>
        <a:graphic>
          <a:graphicData uri="http://schemas.openxmlformats.org/drawingml/2006/table">
            <a:tbl>
              <a:tblPr/>
              <a:tblGrid>
                <a:gridCol w="16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输入功率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电动机的总功率。由电动机电路中的电流和电压决定,即P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输出功率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电动机做有用功的功率,也叫机械功率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热功率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电动机的线圈有电阻,电流通过线圈时会发热,热功率P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三者关系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20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效率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η=</a:t>
                      </a:r>
                      <a:r>
                        <a:rPr lang="zh-CN" altLang="en-US" sz="2885" kern="0" spc="-26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100%=</a:t>
                      </a:r>
                      <a:r>
                        <a:rPr lang="zh-CN" altLang="en-US" sz="2885" kern="0" spc="-33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说明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①正常工作的电动机是非纯电阻元件,可等效为一个无电阻的转动元件和电阻串联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②电动机因故障或其他原因不转动时,相当于一个纯电阻元件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34441" y="3567342"/>
          <a:ext cx="333374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39200" imgH="16764000" progId="">
                  <p:embed/>
                </p:oleObj>
              </mc:Choice>
              <mc:Fallback>
                <p:oleObj name="Equation" r:id="rId3" imgW="8839200" imgH="16764000" progId="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441" y="3567342"/>
                        <a:ext cx="333374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55202" y="3567342"/>
          <a:ext cx="323850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34400" imgH="16764000" progId="">
                  <p:embed/>
                </p:oleObj>
              </mc:Choice>
              <mc:Fallback>
                <p:oleObj name="Equation" r:id="rId5" imgW="8534400" imgH="16764000" progId="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5202" y="3567342"/>
                        <a:ext cx="323850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3A42EBF-E25A-9776-2CAF-0C4B91989D24}"/>
              </a:ext>
            </a:extLst>
          </p:cNvPr>
          <p:cNvSpPr txBox="1"/>
          <p:nvPr/>
        </p:nvSpPr>
        <p:spPr>
          <a:xfrm>
            <a:off x="576000" y="467941"/>
            <a:ext cx="117180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3.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纯电阻电路和非纯电阻电路的比较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73C5718-513F-5A12-4832-10A7405A1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93621"/>
              </p:ext>
            </p:extLst>
          </p:nvPr>
        </p:nvGraphicFramePr>
        <p:xfrm>
          <a:off x="1368292" y="1043994"/>
          <a:ext cx="9396322" cy="4549321"/>
        </p:xfrm>
        <a:graphic>
          <a:graphicData uri="http://schemas.openxmlformats.org/drawingml/2006/table">
            <a:tbl>
              <a:tblPr/>
              <a:tblGrid>
                <a:gridCol w="161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4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纯电阻电路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非纯电阻电路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8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白炽灯、电炉、电饭锅及转子被卡住的电动机等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正常工作的电动机、电解槽、日光灯等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能量转化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电路中消耗的电能全部转化为内能,即W=Q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电路中消耗的电能除转化为内能外,还转化为其他形式的能,即W&gt;Q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8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电功的计算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W=UIt=I</a:t>
                      </a:r>
                      <a:r>
                        <a:rPr lang="zh-CN" altLang="en-US" sz="1515" b="1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Rt=</a:t>
                      </a:r>
                      <a:r>
                        <a:rPr lang="zh-CN" altLang="en-US" sz="2720" b="1" kern="0" spc="-22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W=UIt=E</a:t>
                      </a:r>
                      <a:r>
                        <a:rPr lang="zh-CN" altLang="en-US" sz="1515" b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+Q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38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电热的计算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Q=UIt=I</a:t>
                      </a:r>
                      <a:r>
                        <a:rPr lang="zh-CN" altLang="en-US" sz="1515" b="1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Rt=</a:t>
                      </a:r>
                      <a:r>
                        <a:rPr lang="zh-CN" altLang="en-US" sz="2720" b="1" kern="0" spc="-22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Q=I</a:t>
                      </a:r>
                      <a:r>
                        <a:rPr lang="zh-CN" altLang="en-US" sz="1515" b="1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b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0BE8060-1D54-FD95-2688-C87C192F5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00307"/>
              </p:ext>
            </p:extLst>
          </p:nvPr>
        </p:nvGraphicFramePr>
        <p:xfrm>
          <a:off x="4517058" y="3564274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0" imgH="15544800" progId="Equation.DSMT4">
                  <p:embed/>
                </p:oleObj>
              </mc:Choice>
              <mc:Fallback>
                <p:oleObj name="Equation" r:id="rId2" imgW="9144000" imgH="155448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058" y="3564274"/>
                        <a:ext cx="3429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C43F0A4-CF13-54CF-2B00-A18FACD3E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68834"/>
              </p:ext>
            </p:extLst>
          </p:nvPr>
        </p:nvGraphicFramePr>
        <p:xfrm>
          <a:off x="4445050" y="4612745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0" imgH="15544800" progId="Equation.DSMT4">
                  <p:embed/>
                </p:oleObj>
              </mc:Choice>
              <mc:Fallback>
                <p:oleObj name="Equation" r:id="rId4" imgW="9144000" imgH="155448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50" y="4612745"/>
                        <a:ext cx="3429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03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439" y="539949"/>
            <a:ext cx="11314287" cy="1728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zh-CN" altLang="en-US" sz="2400" b="1" kern="0" dirty="0">
                <a:solidFill>
                  <a:srgbClr val="953F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非纯电阻电路的分析思路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处理非纯电阻电路问题时,可从能量转化的角度出发,围绕能量守恒定律,</a:t>
            </a:r>
            <a:r>
              <a:rPr lang="zh-CN" altLang="en-US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利用“电功=电热+其他能量”</a:t>
            </a:r>
            <a:r>
              <a:rPr lang="zh-CN" altLang="en-US" sz="2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分析求解,仅有纯电阻部分适用欧姆定律,故</a:t>
            </a:r>
            <a:r>
              <a:rPr lang="zh-CN" altLang="en-US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通常从电路中的纯电阻部分进行突破</a:t>
            </a:r>
            <a:r>
              <a:rPr lang="zh-CN" altLang="en-US" sz="2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C27A-BA32-CC35-861E-0463E4BDB608}"/>
              </a:ext>
            </a:extLst>
          </p:cNvPr>
          <p:cNvSpPr txBox="1"/>
          <p:nvPr/>
        </p:nvSpPr>
        <p:spPr>
          <a:xfrm>
            <a:off x="414766" y="2508533"/>
            <a:ext cx="11718000" cy="4034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 dirty="0">
                <a:solidFill>
                  <a:srgbClr val="AD56B6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如图1所示,有一种电吹风由线圈电阻为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的小型电动机与电阻为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的电热丝串联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组成,电路如图2所示,将电吹风接在电路中,闭合开关S,电吹风两端的电压为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,电吹风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正常工作,此时电热丝两端的电压为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,则下列判断正确的是(　    )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6810" kern="0" spc="18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505"/>
              </a:spcBef>
              <a:buNone/>
            </a:pPr>
            <a:r>
              <a:rPr lang="zh-CN" altLang="en-US" sz="7335" kern="0" spc="1276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textimage3.jpeg">
            <a:extLst>
              <a:ext uri="{FF2B5EF4-FFF2-40B4-BE49-F238E27FC236}">
                <a16:creationId xmlns:a16="http://schemas.microsoft.com/office/drawing/2014/main" id="{33B00426-B408-8D83-FD99-3B254036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0972" y="4394165"/>
            <a:ext cx="1104900" cy="1743075"/>
          </a:xfrm>
          <a:prstGeom prst="rect">
            <a:avLst/>
          </a:prstGeom>
        </p:spPr>
      </p:pic>
      <p:pic>
        <p:nvPicPr>
          <p:cNvPr id="5" name="图片 4" descr="textimage4.jpeg">
            <a:extLst>
              <a:ext uri="{FF2B5EF4-FFF2-40B4-BE49-F238E27FC236}">
                <a16:creationId xmlns:a16="http://schemas.microsoft.com/office/drawing/2014/main" id="{EE9BB861-2C28-22B4-2F7A-32C42A5724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9124" y="4236714"/>
            <a:ext cx="2552700" cy="1895475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904C9F7-9137-5D6E-B1EC-EDF3BC445EBF}"/>
              </a:ext>
            </a:extLst>
          </p:cNvPr>
          <p:cNvSpPr txBox="1"/>
          <p:nvPr/>
        </p:nvSpPr>
        <p:spPr>
          <a:xfrm>
            <a:off x="414766" y="3673685"/>
            <a:ext cx="11718000" cy="28936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A.电热丝中的电流大小为</a:t>
            </a:r>
            <a:r>
              <a:rPr lang="zh-CN" altLang="en-US" sz="3090" kern="0" spc="193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B.电动机线圈的发热功率为</a:t>
            </a:r>
            <a:r>
              <a:rPr lang="zh-CN" altLang="en-US" sz="3415" kern="0" spc="535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C.电动机消耗的功率为</a:t>
            </a:r>
            <a:r>
              <a:rPr lang="zh-CN" altLang="en-US" sz="1835" kern="0" spc="581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3090" kern="0" spc="-3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D.电吹风消耗的功率为</a:t>
            </a:r>
            <a:r>
              <a:rPr lang="zh-CN" altLang="en-US" sz="3220" kern="0" spc="180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E19FDC1-2963-0B49-63B0-3DB7863D0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52467"/>
              </p:ext>
            </p:extLst>
          </p:nvPr>
        </p:nvGraphicFramePr>
        <p:xfrm>
          <a:off x="3772249" y="3732658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764000" imgH="17373600" progId="Equation.DSMT4">
                  <p:embed/>
                </p:oleObj>
              </mc:Choice>
              <mc:Fallback>
                <p:oleObj name="Equation" r:id="rId5" imgW="167640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249" y="3732658"/>
                        <a:ext cx="6381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376BE61-A9BE-E4B6-F6AB-62B05025F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68872"/>
              </p:ext>
            </p:extLst>
          </p:nvPr>
        </p:nvGraphicFramePr>
        <p:xfrm>
          <a:off x="4061365" y="4413150"/>
          <a:ext cx="1114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65600" imgH="19812000" progId="Equation.DSMT4">
                  <p:embed/>
                </p:oleObj>
              </mc:Choice>
              <mc:Fallback>
                <p:oleObj name="Equation" r:id="rId7" imgW="29565600" imgH="198120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365" y="4413150"/>
                        <a:ext cx="11144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64F638BA-993B-AD8A-3718-0137FEEDB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10832"/>
              </p:ext>
            </p:extLst>
          </p:nvPr>
        </p:nvGraphicFramePr>
        <p:xfrm>
          <a:off x="3449365" y="5415260"/>
          <a:ext cx="971549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03200" imgH="10363200" progId="Equation.DSMT4">
                  <p:embed/>
                </p:oleObj>
              </mc:Choice>
              <mc:Fallback>
                <p:oleObj name="Equation" r:id="rId9" imgW="25603200" imgH="103632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365" y="5415260"/>
                        <a:ext cx="971549" cy="390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C4C0B31D-8160-894E-ABA9-619EA6218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16546"/>
              </p:ext>
            </p:extLst>
          </p:nvPr>
        </p:nvGraphicFramePr>
        <p:xfrm>
          <a:off x="4420915" y="5262228"/>
          <a:ext cx="3428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0" imgH="17373600" progId="Equation.DSMT4">
                  <p:embed/>
                </p:oleObj>
              </mc:Choice>
              <mc:Fallback>
                <p:oleObj name="Equation" r:id="rId11" imgW="9144000" imgH="173736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915" y="5262228"/>
                        <a:ext cx="3428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90D5DFA-150A-2284-3A7D-D14449675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28779"/>
              </p:ext>
            </p:extLst>
          </p:nvPr>
        </p:nvGraphicFramePr>
        <p:xfrm>
          <a:off x="3466249" y="5965305"/>
          <a:ext cx="6381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4000" imgH="18288000" progId="Equation.DSMT4">
                  <p:embed/>
                </p:oleObj>
              </mc:Choice>
              <mc:Fallback>
                <p:oleObj name="Equation" r:id="rId13" imgW="16764000" imgH="182880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249" y="5965305"/>
                        <a:ext cx="638174" cy="695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2">
            <a:extLst>
              <a:ext uri="{FF2B5EF4-FFF2-40B4-BE49-F238E27FC236}">
                <a16:creationId xmlns:a16="http://schemas.microsoft.com/office/drawing/2014/main" id="{FA01C6BA-5746-0C3A-FE3A-EE24AD9A2F34}"/>
              </a:ext>
            </a:extLst>
          </p:cNvPr>
          <p:cNvSpPr txBox="1"/>
          <p:nvPr/>
        </p:nvSpPr>
        <p:spPr>
          <a:xfrm>
            <a:off x="8443140" y="3418333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900000"/>
            <a:ext cx="11718000" cy="2084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" kern="0" spc="33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电热丝中的电流大小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3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,A错误。电动机两端的电压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,通过电动机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45" kern="0" spc="-34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,电动机线圈的发热功率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765" kern="0" spc="56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7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,B错误。电动机消耗的功率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835" kern="0" spc="581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3090" kern="0" spc="-3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,C正确。电吹风消耗的功率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118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,D错误。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24168" y="907026"/>
          <a:ext cx="342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0" imgH="17373600" progId="Equation.DSMT4">
                  <p:embed/>
                </p:oleObj>
              </mc:Choice>
              <mc:Fallback>
                <p:oleObj name="Equation" r:id="rId3" imgW="91440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168" y="907026"/>
                        <a:ext cx="3429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70833" y="1717020"/>
          <a:ext cx="3428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17373600" progId="Equation.DSMT4">
                  <p:embed/>
                </p:oleObj>
              </mc:Choice>
              <mc:Fallback>
                <p:oleObj name="Equation" r:id="rId5" imgW="91440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833" y="1717020"/>
                        <a:ext cx="342899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67071" y="1860156"/>
          <a:ext cx="2952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24800" imgH="10058400" progId="Equation.DSMT4">
                  <p:embed/>
                </p:oleObj>
              </mc:Choice>
              <mc:Fallback>
                <p:oleObj name="Equation" r:id="rId7" imgW="7924800" imgH="100584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071" y="1860156"/>
                        <a:ext cx="295274" cy="380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749048" y="1679181"/>
          <a:ext cx="5048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411200" imgH="18288000" progId="Equation.DSMT4">
                  <p:embed/>
                </p:oleObj>
              </mc:Choice>
              <mc:Fallback>
                <p:oleObj name="Equation" r:id="rId9" imgW="13411200" imgH="182880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048" y="1679181"/>
                        <a:ext cx="5048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43540" y="2592460"/>
          <a:ext cx="971549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603200" imgH="10363200" progId="Equation.DSMT4">
                  <p:embed/>
                </p:oleObj>
              </mc:Choice>
              <mc:Fallback>
                <p:oleObj name="Equation" r:id="rId11" imgW="25603200" imgH="103632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540" y="2592460"/>
                        <a:ext cx="971549" cy="390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15090" y="2439427"/>
          <a:ext cx="342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0" imgH="17373600" progId="Equation.DSMT4">
                  <p:embed/>
                </p:oleObj>
              </mc:Choice>
              <mc:Fallback>
                <p:oleObj name="Equation" r:id="rId13" imgW="9144000" imgH="173736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090" y="2439427"/>
                        <a:ext cx="3429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747122" y="2439427"/>
          <a:ext cx="542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325600" imgH="17373600" progId="Equation.DSMT4">
                  <p:embed/>
                </p:oleObj>
              </mc:Choice>
              <mc:Fallback>
                <p:oleObj name="Equation" r:id="rId15" imgW="14325600" imgH="173736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122" y="2439427"/>
                        <a:ext cx="5429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textimage3.jpeg">
            <a:extLst>
              <a:ext uri="{FF2B5EF4-FFF2-40B4-BE49-F238E27FC236}">
                <a16:creationId xmlns:a16="http://schemas.microsoft.com/office/drawing/2014/main" id="{5601F46A-A5F4-4725-6D03-1F9C302517D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268" y="3541657"/>
            <a:ext cx="1104900" cy="1743075"/>
          </a:xfrm>
          <a:prstGeom prst="rect">
            <a:avLst/>
          </a:prstGeom>
        </p:spPr>
      </p:pic>
      <p:pic>
        <p:nvPicPr>
          <p:cNvPr id="12" name="图片 4" descr="textimage4.jpeg">
            <a:extLst>
              <a:ext uri="{FF2B5EF4-FFF2-40B4-BE49-F238E27FC236}">
                <a16:creationId xmlns:a16="http://schemas.microsoft.com/office/drawing/2014/main" id="{18964A52-29E4-9698-6426-8E5A47F89E9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5110" y="3541657"/>
            <a:ext cx="255270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闭合电路欧姆定律及其应用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4133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要点1　闭合电路欧姆定律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1.闭合电路欧姆定律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(1)内容:闭合电路的电流跟电源的电动势成正比,跟内、外电路的电阻之和成反比。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(2)公式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19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(只适用于纯电阻电路)。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(适用于任意电路)。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2.路端电压与负载的关系</a:t>
            </a:r>
            <a:endParaRPr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48473" y="2692076"/>
          <a:ext cx="6381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0" imgH="17373600" progId="">
                  <p:embed/>
                </p:oleObj>
              </mc:Choice>
              <mc:Fallback>
                <p:oleObj name="Equation" r:id="rId3" imgW="16764000" imgH="17373600" progId="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473" y="2692076"/>
                        <a:ext cx="6381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65673"/>
              </p:ext>
            </p:extLst>
          </p:nvPr>
        </p:nvGraphicFramePr>
        <p:xfrm>
          <a:off x="468000" y="4420401"/>
          <a:ext cx="10569702" cy="1810512"/>
        </p:xfrm>
        <a:graphic>
          <a:graphicData uri="http://schemas.openxmlformats.org/drawingml/2006/table">
            <a:tbl>
              <a:tblPr/>
              <a:tblGrid>
                <a:gridCol w="136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一般情况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纯电阻电路:U=IR=</a:t>
                      </a:r>
                      <a:r>
                        <a:rPr lang="zh-CN" altLang="en-US" sz="2355" kern="0" spc="184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3570" kern="0" spc="77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 R增大时,I减小、U增大;  R减小时,I增大、U减小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特殊情况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①当R→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∞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(断路)时,I=0,U=E    ②当R=0(短路)时,I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短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86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,U=0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66716"/>
              </p:ext>
            </p:extLst>
          </p:nvPr>
        </p:nvGraphicFramePr>
        <p:xfrm>
          <a:off x="3995862" y="4527624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20800" imgH="14630400" progId="">
                  <p:embed/>
                </p:oleObj>
              </mc:Choice>
              <mc:Fallback>
                <p:oleObj name="Equation" r:id="rId5" imgW="14020800" imgH="14630400" progId="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862" y="4527624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51468"/>
              </p:ext>
            </p:extLst>
          </p:nvPr>
        </p:nvGraphicFramePr>
        <p:xfrm>
          <a:off x="4859958" y="4534303"/>
          <a:ext cx="499706" cy="75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30400" imgH="22250400" progId="">
                  <p:embed/>
                </p:oleObj>
              </mc:Choice>
              <mc:Fallback>
                <p:oleObj name="Equation" r:id="rId7" imgW="14630400" imgH="22250400" progId="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9958" y="4534303"/>
                        <a:ext cx="499706" cy="75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05554"/>
              </p:ext>
            </p:extLst>
          </p:nvPr>
        </p:nvGraphicFramePr>
        <p:xfrm>
          <a:off x="7524254" y="5436493"/>
          <a:ext cx="219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91200" imgH="14630400" progId="">
                  <p:embed/>
                </p:oleObj>
              </mc:Choice>
              <mc:Fallback>
                <p:oleObj name="Equation" r:id="rId9" imgW="5791200" imgH="14630400" progId="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254" y="5436493"/>
                        <a:ext cx="219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关键</a:t>
            </a:r>
            <a:r>
              <a:rPr lang="en-US" altLang="zh-CN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·</a:t>
            </a: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知识整合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路端电压跟电流的关系式: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图像中,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纵截距为电动势,横截距为短路电流,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斜率的绝对值为电源的内阻。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958" y="1836093"/>
            <a:ext cx="2745318" cy="21352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749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33196" y="943422"/>
            <a:ext cx="4551030" cy="383161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节  电路的基本概念及规律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电流的概念及表达式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欧姆定律和电阻定律的理解及应用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串联电路和并联电路 电表改装原理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4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电功、电功率、电热、热功率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节  闭合电路欧姆定律及其应用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闭合电路欧姆定律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闭合电路的功率及效率问题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两类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U-I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图像的比较与应用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1860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906220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1860" y="3207933"/>
            <a:ext cx="170796" cy="167112"/>
          </a:xfrm>
          <a:prstGeom prst="rect">
            <a:avLst/>
          </a:prstGeom>
        </p:spPr>
      </p:pic>
      <p:sp>
        <p:nvSpPr>
          <p:cNvPr id="25" name="矩形: 圆角 3"/>
          <p:cNvSpPr/>
          <p:nvPr/>
        </p:nvSpPr>
        <p:spPr>
          <a:xfrm>
            <a:off x="2341628" y="4869029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28" name="组合 41"/>
          <p:cNvGrpSpPr/>
          <p:nvPr/>
        </p:nvGrpSpPr>
        <p:grpSpPr>
          <a:xfrm>
            <a:off x="2290909" y="4837827"/>
            <a:ext cx="4650441" cy="368392"/>
            <a:chOff x="3576793" y="4050464"/>
            <a:chExt cx="4650441" cy="368392"/>
          </a:xfrm>
        </p:grpSpPr>
        <p:sp>
          <p:nvSpPr>
            <p:cNvPr id="30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endParaRPr lang="zh-CN" altLang="en-US" dirty="0"/>
            </a:p>
          </p:txBody>
        </p:sp>
        <p:sp>
          <p:nvSpPr>
            <p:cNvPr id="33" name="文本框 4"/>
            <p:cNvSpPr txBox="1"/>
            <p:nvPr/>
          </p:nvSpPr>
          <p:spPr>
            <a:xfrm>
              <a:off x="4696893" y="4050464"/>
              <a:ext cx="3530341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2" action="ppaction://hlinksldjump"/>
                </a:rPr>
                <a:t>电路的动态分析和和故障判断</a:t>
              </a:r>
              <a:endParaRPr lang="zh-CN" altLang="en-US" dirty="0"/>
            </a:p>
          </p:txBody>
        </p:sp>
      </p:grpSp>
      <p:sp>
        <p:nvSpPr>
          <p:cNvPr id="34" name="文本框 12"/>
          <p:cNvSpPr txBox="1"/>
          <p:nvPr/>
        </p:nvSpPr>
        <p:spPr>
          <a:xfrm>
            <a:off x="7255803" y="943422"/>
            <a:ext cx="4551030" cy="2169621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节  电学实验基础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11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导体电阻率的测量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12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测量电阻的几种方法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13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测量电源电动势和内阻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14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用多用电表测量电学中的物理量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4467" y="1142465"/>
            <a:ext cx="170796" cy="1671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4467" y="1551256"/>
            <a:ext cx="170796" cy="167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4467" y="1970804"/>
            <a:ext cx="170796" cy="1671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4467" y="2379595"/>
            <a:ext cx="170796" cy="1671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4467" y="2788385"/>
            <a:ext cx="170796" cy="167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468000" y="251917"/>
            <a:ext cx="11831400" cy="1066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1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要点2　闭合电路的功率及效率问题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1.电源的功率及效率</a:t>
            </a:r>
            <a:endParaRPr lang="zh-CN" altLang="en-US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AD1C47E-4436-2688-748A-47436767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78788"/>
              </p:ext>
            </p:extLst>
          </p:nvPr>
        </p:nvGraphicFramePr>
        <p:xfrm>
          <a:off x="899518" y="1551039"/>
          <a:ext cx="6912768" cy="443071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电源总功率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任意电路:P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=EI=P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内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纯电阻电路:P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(R+r)=</a:t>
                      </a:r>
                      <a:r>
                        <a:rPr lang="zh-CN" altLang="en-US" sz="2720" kern="0" spc="1477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电源内部消耗的功率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任意电路:P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r=P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出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电源的输出功率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任意电路:P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=UI=P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内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纯电阻电路:P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R=</a:t>
                      </a:r>
                      <a:r>
                        <a:rPr lang="zh-CN" altLang="en-US" sz="2885" kern="0" spc="333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电源的效率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任意电路:η=</a:t>
                      </a:r>
                      <a:r>
                        <a:rPr lang="zh-CN" altLang="en-US" sz="2885" kern="0" spc="-336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×100%=</a:t>
                      </a:r>
                      <a:r>
                        <a:rPr lang="zh-CN" altLang="en-US" sz="2500" kern="0" spc="-47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×100%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3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纯电阻电路:η=</a:t>
                      </a:r>
                      <a:r>
                        <a:rPr lang="zh-CN" altLang="en-US" sz="2590" kern="0" spc="1607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×100%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45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32E310E-C34E-8432-7D7B-0CB2EC431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73414"/>
              </p:ext>
            </p:extLst>
          </p:nvPr>
        </p:nvGraphicFramePr>
        <p:xfrm>
          <a:off x="6156102" y="2109639"/>
          <a:ext cx="533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20800" imgH="15544800" progId="Equation.DSMT4">
                  <p:embed/>
                </p:oleObj>
              </mc:Choice>
              <mc:Fallback>
                <p:oleObj name="Equation" r:id="rId3" imgW="14020800" imgH="155448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02" y="2109639"/>
                        <a:ext cx="5334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54CF7B5-45B6-9D16-F4D8-DDFDBF745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08488"/>
              </p:ext>
            </p:extLst>
          </p:nvPr>
        </p:nvGraphicFramePr>
        <p:xfrm>
          <a:off x="5808998" y="3718199"/>
          <a:ext cx="790575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031200" imgH="16764000" progId="Equation.DSMT4">
                  <p:embed/>
                </p:oleObj>
              </mc:Choice>
              <mc:Fallback>
                <p:oleObj name="Equation" r:id="rId5" imgW="21031200" imgH="16764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998" y="3718199"/>
                        <a:ext cx="790575" cy="638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C39C953-CEDE-DEFB-16CE-7450A7056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2967"/>
              </p:ext>
            </p:extLst>
          </p:nvPr>
        </p:nvGraphicFramePr>
        <p:xfrm>
          <a:off x="4968156" y="4431388"/>
          <a:ext cx="323850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34400" imgH="16764000" progId="Equation.DSMT4">
                  <p:embed/>
                </p:oleObj>
              </mc:Choice>
              <mc:Fallback>
                <p:oleObj name="Equation" r:id="rId7" imgW="8534400" imgH="167640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156" y="4431388"/>
                        <a:ext cx="323850" cy="638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C9ACE8C0-492D-19FB-A9DC-137BEDD52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75498"/>
              </p:ext>
            </p:extLst>
          </p:nvPr>
        </p:nvGraphicFramePr>
        <p:xfrm>
          <a:off x="6228110" y="4430317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05600" imgH="14630400" progId="Equation.DSMT4">
                  <p:embed/>
                </p:oleObj>
              </mc:Choice>
              <mc:Fallback>
                <p:oleObj name="Equation" r:id="rId9" imgW="6705600" imgH="146304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10" y="4430317"/>
                        <a:ext cx="2571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D36137D-A86F-501D-E3CC-C008D5F8D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48122"/>
              </p:ext>
            </p:extLst>
          </p:nvPr>
        </p:nvGraphicFramePr>
        <p:xfrm>
          <a:off x="5147990" y="5028060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020800" imgH="14630400" progId="Equation.DSMT4">
                  <p:embed/>
                </p:oleObj>
              </mc:Choice>
              <mc:Fallback>
                <p:oleObj name="Equation" r:id="rId11" imgW="14020800" imgH="146304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990" y="5028060"/>
                        <a:ext cx="533399" cy="55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2432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2.电源的输出功率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5" kern="0" spc="425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5" kern="0" spc="958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4345" kern="0" spc="735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时,输出功率最大,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475" kern="0" spc="-24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83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的变化关系如图所示。</a:t>
            </a:r>
            <a:endParaRPr lang="zh-CN" altLang="en-US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130" y="2259993"/>
            <a:ext cx="3193790" cy="2320552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29357"/>
              </p:ext>
            </p:extLst>
          </p:nvPr>
        </p:nvGraphicFramePr>
        <p:xfrm>
          <a:off x="2010894" y="1338571"/>
          <a:ext cx="933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88800" imgH="19812000" progId="">
                  <p:embed/>
                </p:oleObj>
              </mc:Choice>
              <mc:Fallback>
                <p:oleObj name="Equation" r:id="rId4" imgW="24688800" imgH="19812000" progId="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0894" y="1338571"/>
                        <a:ext cx="93345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11150"/>
              </p:ext>
            </p:extLst>
          </p:nvPr>
        </p:nvGraphicFramePr>
        <p:xfrm>
          <a:off x="3300607" y="1338571"/>
          <a:ext cx="160972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672000" imgH="19812000" progId="">
                  <p:embed/>
                </p:oleObj>
              </mc:Choice>
              <mc:Fallback>
                <p:oleObj name="Equation" r:id="rId6" imgW="42672000" imgH="19812000" progId="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0607" y="1338571"/>
                        <a:ext cx="1609724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7997"/>
              </p:ext>
            </p:extLst>
          </p:nvPr>
        </p:nvGraphicFramePr>
        <p:xfrm>
          <a:off x="5082905" y="1348286"/>
          <a:ext cx="1443075" cy="10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19200" imgH="28041600" progId="">
                  <p:embed/>
                </p:oleObj>
              </mc:Choice>
              <mc:Fallback>
                <p:oleObj name="Equation" r:id="rId8" imgW="39319200" imgH="28041600" progId="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2905" y="1348286"/>
                        <a:ext cx="1443075" cy="10268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017"/>
              </p:ext>
            </p:extLst>
          </p:nvPr>
        </p:nvGraphicFramePr>
        <p:xfrm>
          <a:off x="10358004" y="1355516"/>
          <a:ext cx="361950" cy="66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58400" imgH="18288000" progId="">
                  <p:embed/>
                </p:oleObj>
              </mc:Choice>
              <mc:Fallback>
                <p:oleObj name="Equation" r:id="rId10" imgW="10058400" imgH="18288000" progId="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58004" y="1355516"/>
                        <a:ext cx="361950" cy="6605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468000" y="2812657"/>
            <a:ext cx="5832118" cy="161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8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增大;反之,则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减小。当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时,每个输出功率对应两个可能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的外电阻阻值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,且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140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关键</a:t>
            </a:r>
            <a:r>
              <a:rPr lang="en-US" altLang="zh-CN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·</a:t>
            </a: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“等效电源”与“等效内阻”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本题中将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当作电源的一部分,用到了等效电源的方法,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所谓等效电源,是把含有电源、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电阻的部分电路等效为新的“电源”,其“电动势”和“内阻”如下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(1)两点间断路时的电压为等效电动势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’。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(2)两点短路时的电流为等效短路电流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短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',等效内阻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415" kern="0" spc="3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常见电路等效电源如下。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02284"/>
              </p:ext>
            </p:extLst>
          </p:nvPr>
        </p:nvGraphicFramePr>
        <p:xfrm>
          <a:off x="7380238" y="3240210"/>
          <a:ext cx="438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82400" imgH="19812000" progId="">
                  <p:embed/>
                </p:oleObj>
              </mc:Choice>
              <mc:Fallback>
                <p:oleObj name="Equation" r:id="rId3" imgW="11582400" imgH="19812000" progId="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238" y="3240210"/>
                        <a:ext cx="43815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5685" y="4140349"/>
            <a:ext cx="5256727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03899"/>
              </p:ext>
            </p:extLst>
          </p:nvPr>
        </p:nvGraphicFramePr>
        <p:xfrm>
          <a:off x="509538" y="1048598"/>
          <a:ext cx="11268000" cy="3581603"/>
        </p:xfrm>
        <a:graphic>
          <a:graphicData uri="http://schemas.openxmlformats.org/drawingml/2006/table">
            <a:tbl>
              <a:tblPr/>
              <a:tblGrid>
                <a:gridCol w="262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电源U-I图像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定值电阻U-I图像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340" kern="0" spc="75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310" kern="0" spc="738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表达式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U=E-Ir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U=IR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图线与坐标轴交点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与纵轴交点的纵坐标表示电源电动势E,与横轴交点的横坐标表示电源的短路电流</a:t>
                      </a:r>
                      <a:endParaRPr lang="zh-CN" altLang="en-US" sz="2590" kern="0" spc="-867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过坐标轴原点,表示没有电压时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电流为零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74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线上点坐标的乘积UI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表示电源的输出功率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表示电阻消耗的功率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966" y="1634011"/>
            <a:ext cx="981004" cy="825782"/>
          </a:xfrm>
          <a:prstGeom prst="rect">
            <a:avLst/>
          </a:prstGeom>
        </p:spPr>
      </p:pic>
      <p:pic>
        <p:nvPicPr>
          <p:cNvPr id="4" name="图片 4" descr="textimage1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2406" y="1634011"/>
            <a:ext cx="968587" cy="819574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31844"/>
              </p:ext>
            </p:extLst>
          </p:nvPr>
        </p:nvGraphicFramePr>
        <p:xfrm>
          <a:off x="7524254" y="3420269"/>
          <a:ext cx="219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91200" imgH="14630400" progId="">
                  <p:embed/>
                </p:oleObj>
              </mc:Choice>
              <mc:Fallback>
                <p:oleObj name="Equation" r:id="rId5" imgW="5791200" imgH="14630400" progId="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254" y="3420269"/>
                        <a:ext cx="219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395933"/>
            <a:ext cx="11831400" cy="497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要点3　两类U-I图像的比较与应用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453EE8BF-74EF-8154-5B7B-097397D8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31576"/>
              </p:ext>
            </p:extLst>
          </p:nvPr>
        </p:nvGraphicFramePr>
        <p:xfrm>
          <a:off x="504726" y="4644405"/>
          <a:ext cx="11268000" cy="1450976"/>
        </p:xfrm>
        <a:graphic>
          <a:graphicData uri="http://schemas.openxmlformats.org/drawingml/2006/table">
            <a:tbl>
              <a:tblPr/>
              <a:tblGrid>
                <a:gridCol w="262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线上点坐标对应的U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与I的比值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表示外电阻的大小,不同点对应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的外电阻大小不同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每一点对应的比值均等大,表示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此电阻的大小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图线斜率的绝对值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内阻r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电阻大小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232718" cy="955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关键</a:t>
            </a:r>
            <a:r>
              <a:rPr lang="en-US" altLang="zh-CN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·</a:t>
            </a: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两种图线的综合应用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336788" y="1423952"/>
            <a:ext cx="11831400" cy="920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422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分析电源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图像时,要注意两坐标轴的坐标原点是否都是从零开始,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若纵坐标上的取</a:t>
            </a:r>
            <a:br>
              <a:rPr lang="en-US" altLang="zh-CN" sz="280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值不是从零开始,则横轴截距不表示短路电流,但斜率的绝对值仍然等于电源内阻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FC6C3F-5712-E6D2-C927-626AF4F2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49" y="2485175"/>
            <a:ext cx="5957735" cy="38874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723" y="395933"/>
            <a:ext cx="11413003" cy="160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(多选)如图所示,直线Ⅰ、Ⅱ分别是电源1与电源2的路端电压随输出电流变化的图线,曲线Ⅲ是一个小灯泡的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图线。曲线Ⅲ与直线Ⅰ、Ⅱ交点的坐标分别为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(5A,3.75V)、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(6A,5V)。如果把该小灯泡分别与电源1、电源2单独连接,则下列说法正确的是(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5094" y="2420137"/>
            <a:ext cx="2726657" cy="221457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9478" y="2020926"/>
            <a:ext cx="11831400" cy="226292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A.电源1与电源2的内阻之比是3∶2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B.电源1与电源2的电动势之比是1∶1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C.在这两种连接状态下,小灯泡的电阻之比是5∶6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D.在这两种连接状态下,小灯泡消耗的功率之比是9∶10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0754551" y="1662460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5024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在电源的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图像中,图线斜率的绝对值表示电源的内阻,由题图可知,电源1、电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源2的内阻分别为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43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Ω。电源1与电源2的内阻之比是3∶2,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。电源的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图像纵轴截距表示电源电动势,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=10 V,则电源1与电源2的电动势之比是1∶1,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。小灯泡的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图线与电源的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图线的交点横、纵坐标对应小灯泡与该电源连接时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的工作参数,则连接电源1时,小灯泡两端电压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=3.75 V,流过小灯泡的电流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 A,小灯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泡消耗的功率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=18.75 W,小灯泡的电阻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61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=0.75 Ω;连接电源2时,小灯泡两端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 V,流过小灯泡的电流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 A,小灯泡消耗的功率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=30 W,小灯泡的电阻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31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36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=9∶10,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=5∶8,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C、D错误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99432"/>
              </p:ext>
            </p:extLst>
          </p:nvPr>
        </p:nvGraphicFramePr>
        <p:xfrm>
          <a:off x="3126201" y="84621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91200" imgH="17373600" progId="">
                  <p:embed/>
                </p:oleObj>
              </mc:Choice>
              <mc:Fallback>
                <p:oleObj name="Equation" r:id="rId3" imgW="5791200" imgH="17373600" progId="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6201" y="84621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518818"/>
              </p:ext>
            </p:extLst>
          </p:nvPr>
        </p:nvGraphicFramePr>
        <p:xfrm>
          <a:off x="4088886" y="846214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86400" imgH="17373600" progId="">
                  <p:embed/>
                </p:oleObj>
              </mc:Choice>
              <mc:Fallback>
                <p:oleObj name="Equation" r:id="rId5" imgW="5486400" imgH="17373600" progId="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8886" y="846214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54234"/>
              </p:ext>
            </p:extLst>
          </p:nvPr>
        </p:nvGraphicFramePr>
        <p:xfrm>
          <a:off x="6787811" y="3267442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0" imgH="19202400" progId="">
                  <p:embed/>
                </p:oleObj>
              </mc:Choice>
              <mc:Fallback>
                <p:oleObj name="Equation" r:id="rId7" imgW="9144000" imgH="19202400" progId="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7811" y="3267442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43818"/>
              </p:ext>
            </p:extLst>
          </p:nvPr>
        </p:nvGraphicFramePr>
        <p:xfrm>
          <a:off x="717073" y="4625203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58400" imgH="19202400" progId="">
                  <p:embed/>
                </p:oleObj>
              </mc:Choice>
              <mc:Fallback>
                <p:oleObj name="Equation" r:id="rId9" imgW="10058400" imgH="19202400" progId="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073" y="4625203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00184"/>
              </p:ext>
            </p:extLst>
          </p:nvPr>
        </p:nvGraphicFramePr>
        <p:xfrm>
          <a:off x="1270646" y="4625203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86400" imgH="17373600" progId="">
                  <p:embed/>
                </p:oleObj>
              </mc:Choice>
              <mc:Fallback>
                <p:oleObj name="Equation" r:id="rId11" imgW="5486400" imgH="17373600" progId="">
                  <p:embed/>
                  <p:pic>
                    <p:nvPicPr>
                      <p:cNvPr id="0" name="图片 2355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0646" y="4625203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 descr="textimage19.jpeg">
            <a:extLst>
              <a:ext uri="{FF2B5EF4-FFF2-40B4-BE49-F238E27FC236}">
                <a16:creationId xmlns:a16="http://schemas.microsoft.com/office/drawing/2014/main" id="{A99B55DD-7A57-F416-8764-556BC40497A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254" y="4446051"/>
            <a:ext cx="272665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电路的动态分析和故障判断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765E-FED7-50B8-D0A8-5224D27E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A474ED8-A264-C91C-CE49-D3AC888F48DB}"/>
              </a:ext>
            </a:extLst>
          </p:cNvPr>
          <p:cNvSpPr txBox="1"/>
          <p:nvPr/>
        </p:nvSpPr>
        <p:spPr>
          <a:xfrm>
            <a:off x="468000" y="323925"/>
            <a:ext cx="11831400" cy="806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1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题型1　电路的动态分析</a:t>
            </a:r>
          </a:p>
          <a:p>
            <a:pPr marL="0" indent="0" eaLnBrk="0" latinLnBrk="1" hangingPunct="0">
              <a:lnSpc>
                <a:spcPct val="11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1.电路动态分析的几种方法</a:t>
            </a:r>
            <a:endParaRPr lang="zh-CN" altLang="en-US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C1A004B-E374-3440-A554-92FDC823D8BB}"/>
              </a:ext>
            </a:extLst>
          </p:cNvPr>
          <p:cNvSpPr txBox="1"/>
          <p:nvPr/>
        </p:nvSpPr>
        <p:spPr>
          <a:xfrm>
            <a:off x="450188" y="1116013"/>
            <a:ext cx="11718000" cy="406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(1)程序法:根据“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局部—整体—局部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”的思路,按以下步骤分析。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1DE254-DFA8-20AC-AB8E-4A51EFDF0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850" y="1522086"/>
            <a:ext cx="11425715" cy="114467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BDE8F3B2-CCB8-7204-D262-AFD5A236FA26}"/>
              </a:ext>
            </a:extLst>
          </p:cNvPr>
          <p:cNvSpPr txBox="1"/>
          <p:nvPr/>
        </p:nvSpPr>
        <p:spPr>
          <a:xfrm>
            <a:off x="489112" y="2698220"/>
            <a:ext cx="10995582" cy="3813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90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(2)结论法:“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串反并同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”,适用条件为电源内阻不为零。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①所谓“串反”,即某一电阻的阻值增大时,与它串联或间接串联的电阻中的电流、</a:t>
            </a:r>
            <a:b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两端电压、电功率都将减小,反之则增大。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/>
              <a:t>②所谓“并同”,即某一电阻的阻值增大时,与它并联或间接并联的电阻中的电流、</a:t>
            </a:r>
            <a:br>
              <a:rPr lang="zh-CN" altLang="en-US" sz="2400" dirty="0"/>
            </a:br>
            <a:r>
              <a:rPr lang="zh-CN" altLang="en-US" sz="2400" dirty="0"/>
              <a:t>两端电压、电功率都将增大,反之则减小。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/>
              <a:t>(3)</a:t>
            </a:r>
            <a:r>
              <a:rPr lang="zh-CN" altLang="en-US" sz="2400" dirty="0">
                <a:solidFill>
                  <a:srgbClr val="FF0000"/>
                </a:solidFill>
              </a:rPr>
              <a:t>极限法</a:t>
            </a:r>
            <a:r>
              <a:rPr lang="zh-CN" altLang="en-US" sz="2400" dirty="0"/>
              <a:t>:即因滑动变阻器滑片滑动引起的电路变化问题,可将滑动变阻器的滑片分</a:t>
            </a:r>
            <a:br>
              <a:rPr lang="zh-CN" altLang="en-US" sz="2400" dirty="0"/>
            </a:br>
            <a:r>
              <a:rPr lang="zh-CN" altLang="en-US" sz="2400" dirty="0"/>
              <a:t>别滑至两个极端去讨论</a:t>
            </a:r>
            <a:r>
              <a:rPr lang="en-US" altLang="zh-CN" sz="2400" dirty="0"/>
              <a:t>;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元件的阻值增大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时,可将其阻值增大到无穷大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减小到零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讨论。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517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0944686" cy="1601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(多选)在如图所示的电路中,当闭合开关S后,若将滑动变阻器的滑片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向下调节,不考虑灯泡电阻的变化,电流表和电压表均为理想电表,电流表、电压表示数变化量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分别为Δ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4226" y="2420137"/>
            <a:ext cx="3844641" cy="228883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400496"/>
            <a:ext cx="11831400" cy="23479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08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A.电流表示数变小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变亮,灯L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D.电源效率减小,电源输出功率变大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8599" y="3063079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01600" imgH="17373600" progId="">
                  <p:embed/>
                </p:oleObj>
              </mc:Choice>
              <mc:Fallback>
                <p:oleObj name="Equation" r:id="rId4" imgW="12801600" imgH="17373600" progId="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599" y="3063079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8"/>
          <p:cNvSpPr txBox="1"/>
          <p:nvPr/>
        </p:nvSpPr>
        <p:spPr>
          <a:xfrm>
            <a:off x="5655466" y="1848633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电路的基本概念及规律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936" y="705625"/>
            <a:ext cx="11831400" cy="421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运用程序法,滑片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向下调节,滑动变阻器接入电路的阻值减小,电路总电阻减小,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干路中电流增大,故电流表示数增大,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增大,L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两端电压增大,灯L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变亮,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等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于两灯泡的两端电压之和,故L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两端电压必然减小,灯L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变暗(点拨:由“串反并同”可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知,电流表示数增大,电压表示数减小,灯L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变亮,灯L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变暗),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A错误,C正确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。电源效率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η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3120" kern="0" spc="130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×100%=</a:t>
            </a:r>
            <a:r>
              <a:rPr lang="zh-CN" altLang="en-US" sz="3120" kern="0" spc="40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×100%,则电源效率减小,因不知道内、外电阻大小关系,故不能确定电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源输出功率的变化,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。由闭合电路欧姆定律可得并联部分电压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),则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),则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8000" y="2980824"/>
          <a:ext cx="561975" cy="6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35200" imgH="17678400" progId="">
                  <p:embed/>
                </p:oleObj>
              </mc:Choice>
              <mc:Fallback>
                <p:oleObj name="Equation" r:id="rId3" imgW="14935200" imgH="17678400" progId="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00" y="2980824"/>
                        <a:ext cx="561975" cy="666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92338" y="2980824"/>
          <a:ext cx="447674" cy="6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87200" imgH="17678400" progId="">
                  <p:embed/>
                </p:oleObj>
              </mc:Choice>
              <mc:Fallback>
                <p:oleObj name="Equation" r:id="rId5" imgW="11887200" imgH="17678400" progId="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2338" y="2980824"/>
                        <a:ext cx="447674" cy="666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8000" y="4251314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4251314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454899" y="4251314"/>
          <a:ext cx="4857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01600" imgH="17373600" progId="">
                  <p:embed/>
                </p:oleObj>
              </mc:Choice>
              <mc:Fallback>
                <p:oleObj name="Equation" r:id="rId9" imgW="12801600" imgH="17373600" progId="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4899" y="4251314"/>
                        <a:ext cx="4857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8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关键</a:t>
            </a:r>
            <a:r>
              <a:rPr lang="en-US" altLang="zh-CN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·</a:t>
            </a: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知识整合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对</a:t>
            </a:r>
            <a:r>
              <a:rPr lang="zh-CN" altLang="en-US" sz="3090" kern="0" spc="736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的理解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(1)若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对应的电阻是定值电阻,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对应的是流经该定值电阻的电流,则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对值表示的是该定值电阻的阻值;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(2)若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对应的电阻是会改变阻值的电阻,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对应的是流经该变化电阻的电流,则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的绝对值表示的是除该变化电阻以外的其他部分的总电阻。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4000" y="1310583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01600" imgH="17373600" progId="">
                  <p:embed/>
                </p:oleObj>
              </mc:Choice>
              <mc:Fallback>
                <p:oleObj name="Equation" r:id="rId3" imgW="12801600" imgH="17373600" progId="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00" y="1310583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30800" y="2029796"/>
          <a:ext cx="4857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01600" imgH="17373600" progId="">
                  <p:embed/>
                </p:oleObj>
              </mc:Choice>
              <mc:Fallback>
                <p:oleObj name="Equation" r:id="rId5" imgW="12801600" imgH="17373600" progId="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0800" y="2029796"/>
                        <a:ext cx="4857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354459" y="2029796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54459" y="2029796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30800" y="3305928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01600" imgH="17373600" progId="">
                  <p:embed/>
                </p:oleObj>
              </mc:Choice>
              <mc:Fallback>
                <p:oleObj name="Equation" r:id="rId9" imgW="12801600" imgH="17373600" progId="">
                  <p:embed/>
                  <p:pic>
                    <p:nvPicPr>
                      <p:cNvPr id="0" name="图片 276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0800" y="3305928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8000" y="4039505"/>
          <a:ext cx="4857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01600" imgH="17373600" progId="">
                  <p:embed/>
                </p:oleObj>
              </mc:Choice>
              <mc:Fallback>
                <p:oleObj name="Equation" r:id="rId11" imgW="12801600" imgH="17373600" progId="">
                  <p:embed/>
                  <p:pic>
                    <p:nvPicPr>
                      <p:cNvPr id="0" name="图片 276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000" y="4039505"/>
                        <a:ext cx="4857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37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2.含电容器电路的分析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(1)在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分析电路结构时,可以先把电容器拆去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,明确电路结构后,再把电容器接上。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电路稳定的情况下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,含电容器的支路上无电流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该支路中其他电阻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两端不存在电势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差,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其作用只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相当于一段导线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此时电容器相当于断路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电容器上的电压等于与之并联电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阻两端的电压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,从而可以应用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计算稳定状态时电容器所带的电荷量。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(3)电路结构发生改变时,引起电压变化,使电容器所带电荷量变化,电路中形成充、放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电电流。此过程要特别注意电压是升高还是降低,电荷量是增加还是减少,极板电性是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否变化,并由此推断出电路中的电流方向,同时计算出两稳定态时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电容器电荷量的变化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量Δ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Δ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2891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如图所示,电源电动势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 V,内阻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Ω,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Ω,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=7.5 Ω,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Ω,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Ω,电容器</a:t>
            </a:r>
            <a:br>
              <a:rPr sz="2400" dirty="0"/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的电容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μF。开始时开关S处于闭合状态,则下列说法正确的是</a:t>
            </a:r>
            <a:r>
              <a:rPr lang="zh-CN" altLang="en-US" sz="2400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A.开关S闭合时,电容器上极板带正电</a:t>
            </a:r>
            <a:endParaRPr lang="zh-CN" altLang="en-US" sz="24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B.开关S闭合时,电容器两极板间电势差是3 V</a:t>
            </a:r>
            <a:endParaRPr lang="zh-CN" altLang="en-US" sz="24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C.将开关S断开,稳定后电容器极板所带的电荷量是3.6</a:t>
            </a:r>
            <a:r>
              <a:rPr lang="zh-CN" altLang="en-US" sz="240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2400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-6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D.将开关S断开至电路稳定的过程中通过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的电荷量是9.6</a:t>
            </a:r>
            <a:r>
              <a:rPr lang="zh-CN" altLang="en-US" sz="240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2400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-6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 </a:t>
            </a:r>
            <a:endParaRPr lang="zh-CN" altLang="en-US" sz="2400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454" y="1333395"/>
            <a:ext cx="2487846" cy="2086874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9540478" y="91160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272C964-5DF4-F25F-4715-D2D2E5246D95}"/>
              </a:ext>
            </a:extLst>
          </p:cNvPr>
          <p:cNvSpPr txBox="1"/>
          <p:nvPr/>
        </p:nvSpPr>
        <p:spPr>
          <a:xfrm>
            <a:off x="371488" y="3355585"/>
            <a:ext cx="10872678" cy="493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提示：   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开关S闭合时的等效电路图如图甲,开关S断开时的等效电路图如图乙。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" descr="textimage24.jpeg">
            <a:extLst>
              <a:ext uri="{FF2B5EF4-FFF2-40B4-BE49-F238E27FC236}">
                <a16:creationId xmlns:a16="http://schemas.microsoft.com/office/drawing/2014/main" id="{B3566DEF-78C1-5A87-A0C1-177887DBD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01" y="3989601"/>
            <a:ext cx="2493881" cy="2416751"/>
          </a:xfrm>
          <a:prstGeom prst="rect">
            <a:avLst/>
          </a:prstGeom>
        </p:spPr>
      </p:pic>
      <p:pic>
        <p:nvPicPr>
          <p:cNvPr id="8" name="图片 4" descr="textimage25.jpeg">
            <a:extLst>
              <a:ext uri="{FF2B5EF4-FFF2-40B4-BE49-F238E27FC236}">
                <a16:creationId xmlns:a16="http://schemas.microsoft.com/office/drawing/2014/main" id="{8269C305-FAA2-E857-5A41-DDB28E564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094" y="3989602"/>
            <a:ext cx="2664296" cy="227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16" y="777063"/>
            <a:ext cx="11831400" cy="396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开关S闭合时,等效电路中电容器与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并联,电容器两端电压等于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已知电路总电阻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733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 Ω,由闭合电路欧姆定律可知干路电流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9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 A,路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=4.5 V,则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50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=1.8 V,此时电容器所带电荷量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=3.6×10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且上极板带负电,下极板带正电,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A、B错误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。开关S断开时,稳定后电容器两端电压等于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,此时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635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 V,电容器所带电荷量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=6×10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C,且上极板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带正电,下极板带负电,故通过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=9.6×10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C错误,D正确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66262" y="1454210"/>
          <a:ext cx="1352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61600" imgH="19202400" progId="">
                  <p:embed/>
                </p:oleObj>
              </mc:Choice>
              <mc:Fallback>
                <p:oleObj name="Equation" r:id="rId3" imgW="35661600" imgH="19202400" progId="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6262" y="1454210"/>
                        <a:ext cx="13525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175969" y="1442936"/>
          <a:ext cx="266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010400" imgH="17373600" progId="">
                  <p:embed/>
                </p:oleObj>
              </mc:Choice>
              <mc:Fallback>
                <p:oleObj name="Equation" r:id="rId5" imgW="7010400" imgH="17373600" progId="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5969" y="1442936"/>
                        <a:ext cx="2667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989516" y="2219223"/>
          <a:ext cx="866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00" imgH="19202400" progId="">
                  <p:embed/>
                </p:oleObj>
              </mc:Choice>
              <mc:Fallback>
                <p:oleObj name="Equation" r:id="rId7" imgW="22860000" imgH="19202400" progId="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9516" y="2219223"/>
                        <a:ext cx="8667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408229" y="3541157"/>
          <a:ext cx="1228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613600" imgH="19202400" progId="">
                  <p:embed/>
                </p:oleObj>
              </mc:Choice>
              <mc:Fallback>
                <p:oleObj name="Equation" r:id="rId9" imgW="32613600" imgH="19202400" progId="">
                  <p:embed/>
                  <p:pic>
                    <p:nvPicPr>
                      <p:cNvPr id="0" name="图片 286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8229" y="3541157"/>
                        <a:ext cx="12287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446" y="787297"/>
            <a:ext cx="11831400" cy="2200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关键</a:t>
            </a:r>
            <a:r>
              <a:rPr lang="en-US" altLang="zh-CN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·</a:t>
            </a: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方法   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计算电容器所带电荷量及其改变量的一般思路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(1)利用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计算电容器初、末状态所带的电荷量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(2)如果变化前后极板所带电荷的电性相同,通过所连导线的电荷量为</a:t>
            </a:r>
            <a:r>
              <a:rPr lang="zh-CN" altLang="en-US" sz="2175" kern="0" spc="5025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2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(3)如果变化前后极板所带电荷的电性相反,通过所连导线的电荷量为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13216"/>
              </p:ext>
            </p:extLst>
          </p:nvPr>
        </p:nvGraphicFramePr>
        <p:xfrm>
          <a:off x="10021916" y="2030157"/>
          <a:ext cx="914399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79200" imgH="10363200" progId="">
                  <p:embed/>
                </p:oleObj>
              </mc:Choice>
              <mc:Fallback>
                <p:oleObj name="Equation" r:id="rId3" imgW="24079200" imgH="10363200" progId="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1916" y="2030157"/>
                        <a:ext cx="914399" cy="390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787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题型2　电路的故障判断</a:t>
            </a: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1.电路故障一般是短路或断路,其特点如下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(1)断路特点:电路中发生断路,表现为电压不为零而电流为零。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(2)短路特点:电路中发生短路,表现为有电流通过电路而电压为零。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DA108B7-79F0-E3F4-0748-34AF948EB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35053"/>
              </p:ext>
            </p:extLst>
          </p:nvPr>
        </p:nvGraphicFramePr>
        <p:xfrm>
          <a:off x="468000" y="2654226"/>
          <a:ext cx="11268000" cy="3790379"/>
        </p:xfrm>
        <a:graphic>
          <a:graphicData uri="http://schemas.openxmlformats.org/drawingml/2006/table">
            <a:tbl>
              <a:tblPr/>
              <a:tblGrid>
                <a:gridCol w="165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8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常见情况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故障解读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可能的故障原因分析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8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无示数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电流表示数正常”表明电流表所在电路为通路,</a:t>
                      </a:r>
                      <a:endParaRPr lang="en-US" altLang="zh-CN" sz="2010" kern="0" dirty="0">
                        <a:solidFill>
                          <a:srgbClr val="FF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“电压表无示数”表明无电流通过电压表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(1)电压表损坏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(2)电压表接触不良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(3)与电压表并联的部分短路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8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无示数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“电压表有示数”表明电压表有电流通过,</a:t>
                      </a:r>
                      <a:endParaRPr lang="en-US" altLang="zh-CN" sz="2010" kern="0" dirty="0">
                        <a:solidFill>
                          <a:srgbClr val="FF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“电流表无示数”说明没有或几乎没有电流流过电流表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(1)电流表短路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(2)和电压表并联的部分断路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  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均无示数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“两表均无示数”表明无电流通过两表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除了两表同时被短路外,可能是干路断路导致无电流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 descr="textimage26.jpeg">
            <a:extLst>
              <a:ext uri="{FF2B5EF4-FFF2-40B4-BE49-F238E27FC236}">
                <a16:creationId xmlns:a16="http://schemas.microsoft.com/office/drawing/2014/main" id="{136D0554-5165-65FE-3BBC-A93346AA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4" y="3158311"/>
            <a:ext cx="361950" cy="361950"/>
          </a:xfrm>
          <a:prstGeom prst="rect">
            <a:avLst/>
          </a:prstGeom>
        </p:spPr>
      </p:pic>
      <p:pic>
        <p:nvPicPr>
          <p:cNvPr id="5" name="图片 4" descr="textimage27.jpeg">
            <a:extLst>
              <a:ext uri="{FF2B5EF4-FFF2-40B4-BE49-F238E27FC236}">
                <a16:creationId xmlns:a16="http://schemas.microsoft.com/office/drawing/2014/main" id="{EDA1AA2B-078A-43EA-99B3-F08AFEF8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4" y="3590359"/>
            <a:ext cx="361950" cy="361949"/>
          </a:xfrm>
          <a:prstGeom prst="rect">
            <a:avLst/>
          </a:prstGeom>
        </p:spPr>
      </p:pic>
      <p:pic>
        <p:nvPicPr>
          <p:cNvPr id="6" name="图片 5" descr="textimage28.jpeg">
            <a:extLst>
              <a:ext uri="{FF2B5EF4-FFF2-40B4-BE49-F238E27FC236}">
                <a16:creationId xmlns:a16="http://schemas.microsoft.com/office/drawing/2014/main" id="{CB5271C3-7C16-965A-88DE-A3677239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4382447"/>
            <a:ext cx="361950" cy="361949"/>
          </a:xfrm>
          <a:prstGeom prst="rect">
            <a:avLst/>
          </a:prstGeom>
        </p:spPr>
      </p:pic>
      <p:pic>
        <p:nvPicPr>
          <p:cNvPr id="7" name="图片 6" descr="textimage29.jpeg">
            <a:extLst>
              <a:ext uri="{FF2B5EF4-FFF2-40B4-BE49-F238E27FC236}">
                <a16:creationId xmlns:a16="http://schemas.microsoft.com/office/drawing/2014/main" id="{800C51DC-189F-F8AB-1C63-D93778E3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68" y="4814495"/>
            <a:ext cx="361950" cy="361949"/>
          </a:xfrm>
          <a:prstGeom prst="rect">
            <a:avLst/>
          </a:prstGeom>
        </p:spPr>
      </p:pic>
      <p:pic>
        <p:nvPicPr>
          <p:cNvPr id="8" name="图片 7" descr="textimage30.jpeg">
            <a:extLst>
              <a:ext uri="{FF2B5EF4-FFF2-40B4-BE49-F238E27FC236}">
                <a16:creationId xmlns:a16="http://schemas.microsoft.com/office/drawing/2014/main" id="{16F8A550-39C8-8D23-AEB5-D129EE27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4" y="5678590"/>
            <a:ext cx="361950" cy="361950"/>
          </a:xfrm>
          <a:prstGeom prst="rect">
            <a:avLst/>
          </a:prstGeom>
        </p:spPr>
      </p:pic>
      <p:pic>
        <p:nvPicPr>
          <p:cNvPr id="9" name="图片 8" descr="textimage31.jpeg">
            <a:extLst>
              <a:ext uri="{FF2B5EF4-FFF2-40B4-BE49-F238E27FC236}">
                <a16:creationId xmlns:a16="http://schemas.microsoft.com/office/drawing/2014/main" id="{F3A12BAB-6EE8-7546-D28B-B0F82E43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44" y="5678590"/>
            <a:ext cx="361950" cy="361950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6A0832C9-639E-D619-29E6-861D1713DD6A}"/>
              </a:ext>
            </a:extLst>
          </p:cNvPr>
          <p:cNvSpPr txBox="1"/>
          <p:nvPr/>
        </p:nvSpPr>
        <p:spPr>
          <a:xfrm>
            <a:off x="468000" y="2042226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2.利用电流表、电压表判断电路故障的方法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3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(多选)如图,电源内阻不能忽略,电流表和电压表均为理想电表,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列说法中正确的是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短路,电流表示数变小,电压表示数变小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断路,电流表示数变大,电压表示数为零</a:t>
            </a:r>
            <a:endParaRPr lang="zh-CN" altLang="en-US" dirty="0"/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246" y="1080723"/>
            <a:ext cx="2736304" cy="254628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817984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短路,电流表示数变小,电压表示数为零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断路,电流表示数变小,电压表示数变大 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3298012" y="1277129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22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短路,并联电阻变小,总电阻变小,总电流变大,内电压变大,路端电压变小,流过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的电流变小,电流表示数变小,流过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两端电压变大,电压表示数变大,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断路,并联电阻变大,总电阻变大,总电流变小,内电压变小,路端电压变大,流过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的电流变大,电流表示数变大,流过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的电流减小为零,电压表示数为零,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短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路,总电阻变小,总电流变大,内电压变大,路端电压变小,流过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的电流变小,电流表示数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两端电压为零,电压表示数为零,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断路,总电阻变大,总电流变小,内电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压变小,路端电压变大,电流表示数变大,电压表示数变大,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电学实验基础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454" y="273756"/>
            <a:ext cx="11831400" cy="2426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电流的概念及表达式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自由电荷定向移动形成电流。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定义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通过导体横截面的电荷量跟通过这些电荷量所用时间的比值叫电流,即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3.电流的三种表达式及其比较</a:t>
            </a:r>
            <a:endParaRPr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547"/>
              </p:ext>
            </p:extLst>
          </p:nvPr>
        </p:nvGraphicFramePr>
        <p:xfrm>
          <a:off x="10836622" y="153890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91200" imgH="17373600" progId="">
                  <p:embed/>
                </p:oleObj>
              </mc:Choice>
              <mc:Fallback>
                <p:oleObj name="Equation" r:id="rId3" imgW="5791200" imgH="173736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6622" y="153890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 descr="textimage2.jpeg">
            <a:extLst>
              <a:ext uri="{FF2B5EF4-FFF2-40B4-BE49-F238E27FC236}">
                <a16:creationId xmlns:a16="http://schemas.microsoft.com/office/drawing/2014/main" id="{6B698527-15D9-741C-EC02-0C2F5E103C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2129" y="2196133"/>
            <a:ext cx="677453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216350"/>
            <a:ext cx="11831400" cy="2383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一、常用仪器的使用及读数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1.游标卡尺的使用和读数</a:t>
            </a:r>
            <a:b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(1)原理:利用主尺的单位刻度(1 mm)与游标尺的单位刻度之间固定的微量差值制成。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不管游标尺上有多少个小等分刻度,它的总长度比主尺上同样多数目的小等分刻度的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总长度小1 mm。</a:t>
            </a:r>
            <a:endParaRPr lang="zh-CN" altLang="en-US" dirty="0"/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2046" y="3752291"/>
            <a:ext cx="5760640" cy="256533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60A9E01-208F-2447-EB65-3580FF177B80}"/>
              </a:ext>
            </a:extLst>
          </p:cNvPr>
          <p:cNvSpPr txBox="1"/>
          <p:nvPr/>
        </p:nvSpPr>
        <p:spPr>
          <a:xfrm>
            <a:off x="373374" y="2628181"/>
            <a:ext cx="11831400" cy="1418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(2)精度:10分度对应0.1 mm,20分度对应0.05 mm,50分度对应0.02 mm。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(3)读数:若用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表示由主尺上读出的整毫米数,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表示游标尺上与主尺上某一刻度线对齐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的格数,则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记录结果为(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>
                <a:solidFill>
                  <a:srgbClr val="FF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精度)(mm)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489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2.螺旋测微器的使用和读数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22" y="3276253"/>
            <a:ext cx="7265312" cy="296726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FF5A465-E2A0-B49C-9156-338B31C4BBDB}"/>
              </a:ext>
            </a:extLst>
          </p:cNvPr>
          <p:cNvSpPr txBox="1"/>
          <p:nvPr/>
        </p:nvSpPr>
        <p:spPr>
          <a:xfrm>
            <a:off x="336788" y="858787"/>
            <a:ext cx="11831400" cy="2735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(1)原理:固定刻度的螺距为0.5 mm,即旋钮每旋转一周,测微螺杆前进或后退0.5 mm,而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可动刻度上有50个等分刻度,每转动一小格,测微螺杆前进或后退0.01 mm。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读数时估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读到毫米的千分位上,因此,螺旋测微器又称为千分尺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(2)读数: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测量值(mm)=固定刻度数(mm)(注意判断半毫米刻度线是否露出)+可动刻度数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(估读一位)</a:t>
            </a:r>
            <a:r>
              <a:rPr lang="zh-CN" altLang="en-US" sz="2410" kern="0" dirty="0">
                <a:solidFill>
                  <a:srgbClr val="FF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0.01(mm)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88" y="659129"/>
            <a:ext cx="11435938" cy="2761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3.电流表、电压表的读数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(1)量程为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0~3 V的电压表和量程为0~3 A的电流表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读数方法相同,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此量程下的精度分别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是0.1 V和0.1 A,需估读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,看清楚指针的实际位置,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读到小数点后面两位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(2)对于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0~15 V量程的电压表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,精度是0.5 V,在读数时只要求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读到小数点后面一位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(3)对于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0~0.6 A量程的电流表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,精度是0.02 A,在读数时只要求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读到小数点后面两位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97B07-172C-96E8-76A3-292A5118A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AC0891D-7F34-B6A9-7579-B92EE221E69D}"/>
              </a:ext>
            </a:extLst>
          </p:cNvPr>
          <p:cNvSpPr txBox="1"/>
          <p:nvPr/>
        </p:nvSpPr>
        <p:spPr>
          <a:xfrm>
            <a:off x="468000" y="329542"/>
            <a:ext cx="4535974" cy="871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二、测量电路和控制电路的选择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1.电流表的内接法和外接法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C2DBE2-E5C7-35AE-B0E1-7FEBEBFE26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886" y="771627"/>
            <a:ext cx="7021570" cy="57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5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DC87-9A28-20FE-930E-7A97369D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C2F650-FDEE-BC5F-011D-D70E1851B84E}"/>
              </a:ext>
            </a:extLst>
          </p:cNvPr>
          <p:cNvSpPr txBox="1"/>
          <p:nvPr/>
        </p:nvSpPr>
        <p:spPr>
          <a:xfrm>
            <a:off x="468000" y="107901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2.滑动变阻器的两种接法</a:t>
            </a:r>
            <a:endParaRPr lang="zh-CN" altLang="en-US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3298689-9EAE-985E-5DE8-6484FCDAB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54931"/>
              </p:ext>
            </p:extLst>
          </p:nvPr>
        </p:nvGraphicFramePr>
        <p:xfrm>
          <a:off x="450094" y="674591"/>
          <a:ext cx="11268000" cy="5756962"/>
        </p:xfrm>
        <a:graphic>
          <a:graphicData uri="http://schemas.openxmlformats.org/drawingml/2006/table">
            <a:tbl>
              <a:tblPr/>
              <a:tblGrid>
                <a:gridCol w="224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42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限流式接法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分压式接法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84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1417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1411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1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理解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连入电路的部分与R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全部连入电路中，R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的aP部分并联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9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滑动变阻器接法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“一上一下”接法,滑片初始位置置于连入电路阻值最大处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“一上两下”接法,滑片初始位置置于R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支路短路处(即a端)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6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两端电压调节范围(忽略电源内阻)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44658062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中电流调节范围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(忽略电源内阻)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29660093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特点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电路能耗小，接线简单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调压范围大，能从0开始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37144468"/>
                  </a:ext>
                </a:extLst>
              </a:tr>
            </a:tbl>
          </a:graphicData>
        </a:graphic>
      </p:graphicFrame>
      <p:pic>
        <p:nvPicPr>
          <p:cNvPr id="4" name="图片 3" descr="textimage37.jpeg">
            <a:extLst>
              <a:ext uri="{FF2B5EF4-FFF2-40B4-BE49-F238E27FC236}">
                <a16:creationId xmlns:a16="http://schemas.microsoft.com/office/drawing/2014/main" id="{76D80DE2-2FEA-14BB-CEDD-58B7748EBE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854" y="1263128"/>
            <a:ext cx="1644078" cy="1227187"/>
          </a:xfrm>
          <a:prstGeom prst="rect">
            <a:avLst/>
          </a:prstGeom>
        </p:spPr>
      </p:pic>
      <p:pic>
        <p:nvPicPr>
          <p:cNvPr id="5" name="图片 4" descr="textimage38.jpeg">
            <a:extLst>
              <a:ext uri="{FF2B5EF4-FFF2-40B4-BE49-F238E27FC236}">
                <a16:creationId xmlns:a16="http://schemas.microsoft.com/office/drawing/2014/main" id="{75FF2FEC-1126-5FBA-03B2-17E5E03A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358" y="1211903"/>
            <a:ext cx="1702773" cy="12831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FFEBA6-13B4-C9AF-7724-507FA88109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22" y="4069197"/>
            <a:ext cx="2282466" cy="8632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85A3A59-0616-2835-56EC-F78BB681B2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5321" y="4296391"/>
            <a:ext cx="1560921" cy="4920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96BBA3A-B2C4-6D64-195C-5D958BAB1C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14" y="5077309"/>
            <a:ext cx="2407113" cy="8632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2B3D233-3FB8-7698-CDA0-9862B545A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032" y="5061192"/>
            <a:ext cx="1361165" cy="7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70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3343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3.滑动变阻器两种接法的选择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(1)采用限流式接法,电路结构简单、耗能少,优先使用限流式。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滑动变阻器必须采用分压式接法的几种情况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要求电压表能从零开始读数,或要求电压(电流)测量范围尽可能大时;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当待测电阻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≫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0max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时(限流式接法滑动变阻器几乎不起作用);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采用限流式接法,电路中的最小电流仍超过电路中电表、电阻允许的最大电流时。</a:t>
            </a:r>
            <a:endParaRPr lang="zh-CN" altLang="en-US" dirty="0"/>
          </a:p>
        </p:txBody>
      </p:sp>
      <p:pic>
        <p:nvPicPr>
          <p:cNvPr id="3" name="图片 2" descr="textimage22.jpeg">
            <a:extLst>
              <a:ext uri="{FF2B5EF4-FFF2-40B4-BE49-F238E27FC236}">
                <a16:creationId xmlns:a16="http://schemas.microsoft.com/office/drawing/2014/main" id="{2490CBD9-17DF-F263-9B3C-4D9ABBE5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734" y="3888282"/>
            <a:ext cx="2667000" cy="1990725"/>
          </a:xfrm>
          <a:prstGeom prst="rect">
            <a:avLst/>
          </a:prstGeom>
        </p:spPr>
      </p:pic>
      <p:pic>
        <p:nvPicPr>
          <p:cNvPr id="4" name="图片 3" descr="textimage23.jpeg">
            <a:extLst>
              <a:ext uri="{FF2B5EF4-FFF2-40B4-BE49-F238E27FC236}">
                <a16:creationId xmlns:a16="http://schemas.microsoft.com/office/drawing/2014/main" id="{55EAF318-86DE-E3BE-E7F8-F75D65DFC5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5912" y="3892812"/>
            <a:ext cx="266700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88" y="395933"/>
            <a:ext cx="11831400" cy="4408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三、电学实验设计及仪器选择的“三原则”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安全性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确保电源、电阻和电表都不会过载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例如电流表或电压表量程一定要大于被</a:t>
            </a:r>
            <a:br>
              <a:rPr lang="zh-CN" altLang="en-US" sz="2800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测电流或电压的最大值。</a:t>
            </a:r>
            <a:endParaRPr lang="zh-CN" altLang="en-US" sz="28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精确性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判断选用多大量程的电表时,应考虑尽可能减小测量误差,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对于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电压表或电流表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应使指针偏转到满刻度的</a:t>
            </a:r>
            <a:r>
              <a:rPr lang="zh-CN" altLang="en-US" sz="5175" u="sng" kern="0" spc="-36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5175" u="sng" kern="0" spc="-345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范围内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选用电阻挡时,应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尽可能使指针指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在中间刻度附近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3.可调性: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选用滑动变阻器时,应考虑对外供电电压的变化范围既能满足实验要求,又能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实现调节时电表的示数变化明显。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20386"/>
              </p:ext>
            </p:extLst>
          </p:nvPr>
        </p:nvGraphicFramePr>
        <p:xfrm>
          <a:off x="3707830" y="2651890"/>
          <a:ext cx="190023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81600" imgH="17373600" progId="">
                  <p:embed/>
                </p:oleObj>
              </mc:Choice>
              <mc:Fallback>
                <p:oleObj name="Equation" r:id="rId3" imgW="5181600" imgH="17373600" progId="">
                  <p:embed/>
                  <p:pic>
                    <p:nvPicPr>
                      <p:cNvPr id="0" name="图片 337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830" y="2651890"/>
                        <a:ext cx="190023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04593"/>
              </p:ext>
            </p:extLst>
          </p:nvPr>
        </p:nvGraphicFramePr>
        <p:xfrm>
          <a:off x="4211886" y="2651890"/>
          <a:ext cx="208121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91200" imgH="17373600" progId="">
                  <p:embed/>
                </p:oleObj>
              </mc:Choice>
              <mc:Fallback>
                <p:oleObj name="Equation" r:id="rId5" imgW="5791200" imgH="17373600" progId="">
                  <p:embed/>
                  <p:pic>
                    <p:nvPicPr>
                      <p:cNvPr id="0" name="图片 337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886" y="2651890"/>
                        <a:ext cx="208121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658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导体电阻率的测量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7107"/>
            <a:ext cx="6048142" cy="2341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一、实验原理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电路图如图所示。由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ρ</a:t>
            </a:r>
            <a:r>
              <a:rPr lang="zh-CN" altLang="en-US" sz="3090" kern="0" spc="-121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2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,只要测出金属丝长度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、横截面积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和电阻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即可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求得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860322"/>
              </p:ext>
            </p:extLst>
          </p:nvPr>
        </p:nvGraphicFramePr>
        <p:xfrm>
          <a:off x="3730964" y="1026236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00800" imgH="17373600" progId="">
                  <p:embed/>
                </p:oleObj>
              </mc:Choice>
              <mc:Fallback>
                <p:oleObj name="Equation" r:id="rId3" imgW="6400800" imgH="173736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964" y="1026236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2489"/>
              </p:ext>
            </p:extLst>
          </p:nvPr>
        </p:nvGraphicFramePr>
        <p:xfrm>
          <a:off x="4600363" y="1026236"/>
          <a:ext cx="419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72800" imgH="17373600" progId="">
                  <p:embed/>
                </p:oleObj>
              </mc:Choice>
              <mc:Fallback>
                <p:oleObj name="Equation" r:id="rId5" imgW="10972800" imgH="173736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0363" y="1026236"/>
                        <a:ext cx="4191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3" descr="textimage39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855" y="323925"/>
            <a:ext cx="2521650" cy="2318636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40487" y="2715736"/>
            <a:ext cx="11404247" cy="3775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4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测金属丝直径和长度:测量直径时应用螺旋测微器在不同位置测量三次,取平均值;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测金属丝长度时应将金属丝拉直,多次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测量金属丝接入电路中的有效长度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,求平均值。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如何连接电路:按电路图连接;金属丝电阻小,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用电流表外接法;闭合开关前,将滑动变阻器的滑片调到接入电路的阻值最大处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如何测量电压、电流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改变滑动变阻器接入电路的阻值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测得多组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数据。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900000"/>
            <a:ext cx="11718000" cy="3909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1.计算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的两种方法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(1)平均值法:用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分别算出各次的阻值,再取平均值。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(2)图像法:作出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图像,利用斜率求出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335" kern="0" spc="11491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5878" y="1188021"/>
            <a:ext cx="2663248" cy="211149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971400" y="2137503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0" imgH="17373600" progId="Equation.DSMT4">
                  <p:embed/>
                </p:oleObj>
              </mc:Choice>
              <mc:Fallback>
                <p:oleObj name="Equation" r:id="rId4" imgW="76200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400" y="2137503"/>
                        <a:ext cx="285750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76000" y="3483842"/>
            <a:ext cx="11718000" cy="177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用图像法求电阻时,要尽量使所描相邻点间的距离大一些,连线要尽可能地通</a:t>
            </a:r>
            <a:br>
              <a:rPr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过较多的点,不在直线上的点均匀分布在直线两侧,个别明显偏离较远的点应舍去。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2.计算电阻率:将记录的数据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及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b="1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的值代入电阻率计算式,得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45" b="1" kern="0" spc="93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20" b="1" kern="0" spc="293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46967"/>
              </p:ext>
            </p:extLst>
          </p:nvPr>
        </p:nvGraphicFramePr>
        <p:xfrm>
          <a:off x="9252446" y="4707001"/>
          <a:ext cx="504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11200" imgH="17373600" progId="Equation.DSMT4">
                  <p:embed/>
                </p:oleObj>
              </mc:Choice>
              <mc:Fallback>
                <p:oleObj name="Equation" r:id="rId6" imgW="134112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446" y="4707001"/>
                        <a:ext cx="5048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59236"/>
              </p:ext>
            </p:extLst>
          </p:nvPr>
        </p:nvGraphicFramePr>
        <p:xfrm>
          <a:off x="9900518" y="4669161"/>
          <a:ext cx="78104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26400" imgH="18288000" progId="Equation.DSMT4">
                  <p:embed/>
                </p:oleObj>
              </mc:Choice>
              <mc:Fallback>
                <p:oleObj name="Equation" r:id="rId8" imgW="20726400" imgH="182880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518" y="4669161"/>
                        <a:ext cx="781049" cy="695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44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注意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电流的微观表达式的推导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建立微观模型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:如图所示,粗细均匀的一段导体,横截面积为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,导体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单位体积内的自由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电子数为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电子的电荷量为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,当导体两端加上一定的电压时,导体中的自由电子定向移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动的平均速率为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(2)在时间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内通过横截面的总电荷量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nvtSe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453" y="2733286"/>
            <a:ext cx="2962275" cy="17430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290892"/>
            <a:ext cx="4607982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(3)电流的表达式: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neSv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67857"/>
              </p:ext>
            </p:extLst>
          </p:nvPr>
        </p:nvGraphicFramePr>
        <p:xfrm>
          <a:off x="3020291" y="337855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91200" imgH="17373600" progId="">
                  <p:embed/>
                </p:oleObj>
              </mc:Choice>
              <mc:Fallback>
                <p:oleObj name="Equation" r:id="rId4" imgW="5791200" imgH="173736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0291" y="3378555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371" y="179909"/>
            <a:ext cx="11718000" cy="3019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四、误差分析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1.金属丝直径和长度的测量、读数等人为因素带来误差。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2.测量电路中电流表与电压表对电阻测量的影响。因为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电流表外接,所以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真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090" kern="0" spc="-121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,知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真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3.通电电流过大,时间过长,使金属丝发热,电阻率随之变化带来误差。读完电表示数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后要快速断开电源,调好滑片位置再闭合开关。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0738"/>
              </p:ext>
            </p:extLst>
          </p:nvPr>
        </p:nvGraphicFramePr>
        <p:xfrm>
          <a:off x="1259558" y="1692077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00800" imgH="17373600" progId="Equation.DSMT4">
                  <p:embed/>
                </p:oleObj>
              </mc:Choice>
              <mc:Fallback>
                <p:oleObj name="Equation" r:id="rId3" imgW="6400800" imgH="17373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558" y="1692077"/>
                        <a:ext cx="23812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58E351-1727-BA6A-72B2-392119C62AF5}"/>
              </a:ext>
            </a:extLst>
          </p:cNvPr>
          <p:cNvSpPr txBox="1"/>
          <p:nvPr/>
        </p:nvSpPr>
        <p:spPr>
          <a:xfrm>
            <a:off x="468000" y="3204245"/>
            <a:ext cx="11831400" cy="1890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五、改进方案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如图所示,将电路图进行更改,这样消去了电流表对电阻测量的影响,消除了系统误差。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根据</a:t>
            </a:r>
            <a:r>
              <a:rPr lang="zh-CN" altLang="en-US" sz="3315" kern="0" spc="-6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,将电压表改接在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两端有</a:t>
            </a:r>
            <a:r>
              <a:rPr lang="zh-CN" altLang="en-US" sz="3315" kern="0" spc="-3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,得出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6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3315" kern="0" spc="-3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 descr="textimage41.jpeg">
            <a:extLst>
              <a:ext uri="{FF2B5EF4-FFF2-40B4-BE49-F238E27FC236}">
                <a16:creationId xmlns:a16="http://schemas.microsoft.com/office/drawing/2014/main" id="{B7A6CC49-E347-D08E-D034-87A130F3E6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2922" y="5031011"/>
            <a:ext cx="1811495" cy="1629618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143C9480-49B4-AEEE-A4B3-723E860A1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1543"/>
              </p:ext>
            </p:extLst>
          </p:nvPr>
        </p:nvGraphicFramePr>
        <p:xfrm>
          <a:off x="1080000" y="4404878"/>
          <a:ext cx="3428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0" imgH="19202400" progId="">
                  <p:embed/>
                </p:oleObj>
              </mc:Choice>
              <mc:Fallback>
                <p:oleObj name="Equation" r:id="rId6" imgW="9144000" imgH="192024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0000" y="4404878"/>
                        <a:ext cx="3428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80EA48E-43B0-90C9-91E2-8175609FE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31152"/>
              </p:ext>
            </p:extLst>
          </p:nvPr>
        </p:nvGraphicFramePr>
        <p:xfrm>
          <a:off x="6493615" y="4404878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58400" imgH="19202400" progId="">
                  <p:embed/>
                </p:oleObj>
              </mc:Choice>
              <mc:Fallback>
                <p:oleObj name="Equation" r:id="rId8" imgW="10058400" imgH="192024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3615" y="4404878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0A3C643-B157-C688-8C29-274DE8D26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06170"/>
              </p:ext>
            </p:extLst>
          </p:nvPr>
        </p:nvGraphicFramePr>
        <p:xfrm>
          <a:off x="8886216" y="4404878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0" imgH="19202400" progId="">
                  <p:embed/>
                </p:oleObj>
              </mc:Choice>
              <mc:Fallback>
                <p:oleObj name="Equation" r:id="rId10" imgW="9144000" imgH="19202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86216" y="4404878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71FEA1A-C1C2-688F-171E-669C6D11A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70916"/>
              </p:ext>
            </p:extLst>
          </p:nvPr>
        </p:nvGraphicFramePr>
        <p:xfrm>
          <a:off x="9331016" y="4404878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58400" imgH="19202400" progId="">
                  <p:embed/>
                </p:oleObj>
              </mc:Choice>
              <mc:Fallback>
                <p:oleObj name="Equation" r:id="rId12" imgW="10058400" imgH="192024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31016" y="4404878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0137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测量电阻的几种方法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320677"/>
            <a:ext cx="11160710" cy="5744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一、伏安法测电阻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,用如图所示的电路测出电压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即可得出电阻的阻值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(1)如何连接电路:确定电流表、电压表的量程,多采用电流表外接法,滑动变阻器多采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用分压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式接法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同时把滑动变阻器的滑片调节到最左端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电路参考实验原理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使闭合开</a:t>
            </a:r>
            <a:br>
              <a:rPr lang="zh-CN" altLang="en-US" sz="2400" dirty="0">
                <a:solidFill>
                  <a:prstClr val="black"/>
                </a:solidFill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关后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两端电压最小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接线经检查无误后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闭合开关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如何测量与记录数据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移动滑动变阻器的滑片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测出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12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组左右不同的电压值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和对应电流值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并将测量数据填入表格中。</a:t>
            </a:r>
            <a:endParaRPr lang="zh-CN" altLang="en-US" sz="2400" dirty="0"/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286" y="526187"/>
            <a:ext cx="2808312" cy="270121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36262" y="1514500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0" imgH="17373600" progId="">
                  <p:embed/>
                </p:oleObj>
              </mc:Choice>
              <mc:Fallback>
                <p:oleObj name="Equation" r:id="rId4" imgW="7620000" imgH="17373600" progId="">
                  <p:embed/>
                  <p:pic>
                    <p:nvPicPr>
                      <p:cNvPr id="0" name="图片 3891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6262" y="1514500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91311"/>
            <a:ext cx="11831400" cy="162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建立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坐标系,描点,用平滑的曲线连接起来,如图所示,就得到电阻的伏安特性曲线。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(坐标系纵轴和横轴的标度要适中,以使所描图线充分占据整个坐标纸为宜)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26" y="3428143"/>
            <a:ext cx="3618096" cy="244827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164126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91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由于电压表、电流表不是理想电表,电表内阻对电路的影响会带来系统误差。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9758" y="971997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二、差值法测电阻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1.电流表差值法(如图所示)</a:t>
            </a:r>
            <a:endParaRPr lang="zh-CN" altLang="en-US" dirty="0"/>
          </a:p>
        </p:txBody>
      </p:sp>
      <p:pic>
        <p:nvPicPr>
          <p:cNvPr id="4" name="图片 3" descr="textimage4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7374" y="342085"/>
            <a:ext cx="2098848" cy="226931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2556173"/>
            <a:ext cx="11831400" cy="2459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9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(1)基本原理:通过定值电阻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,电流表A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两端的电压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。本质是将其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中一个电流表当作或者改作电压表进行使用。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(2)可测物理量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若已知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,可求得电流表A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的内阻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6132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;若已知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245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82933"/>
              </p:ext>
            </p:extLst>
          </p:nvPr>
        </p:nvGraphicFramePr>
        <p:xfrm>
          <a:off x="5137374" y="4328310"/>
          <a:ext cx="1200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99200" imgH="19202400" progId="">
                  <p:embed/>
                </p:oleObj>
              </mc:Choice>
              <mc:Fallback>
                <p:oleObj name="Equation" r:id="rId4" imgW="31699200" imgH="19202400" progId="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7374" y="4328310"/>
                        <a:ext cx="12001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05003"/>
              </p:ext>
            </p:extLst>
          </p:nvPr>
        </p:nvGraphicFramePr>
        <p:xfrm>
          <a:off x="8958432" y="4328310"/>
          <a:ext cx="733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07200" imgH="19202400" progId="">
                  <p:embed/>
                </p:oleObj>
              </mc:Choice>
              <mc:Fallback>
                <p:oleObj name="Equation" r:id="rId6" imgW="19507200" imgH="19202400" progId="">
                  <p:embed/>
                  <p:pic>
                    <p:nvPicPr>
                      <p:cNvPr id="0" name="图片 3993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8432" y="4328310"/>
                        <a:ext cx="7334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2.电压表差值法(如图所示)</a:t>
            </a:r>
            <a:endParaRPr lang="zh-CN" altLang="en-US" b="1" dirty="0"/>
          </a:p>
        </p:txBody>
      </p:sp>
      <p:pic>
        <p:nvPicPr>
          <p:cNvPr id="7" name="图片 3" descr="textimage4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4940" y="613917"/>
            <a:ext cx="2721282" cy="2580526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68000" y="3134517"/>
            <a:ext cx="11831400" cy="2669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8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(1)基本原理:定值电阻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(阻值较大)两端的电压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,流过电压表V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dirty="0"/>
            </a:br>
            <a:r>
              <a:rPr lang="zh-CN" altLang="en-US" sz="3315" kern="0" spc="365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。本质是将其中一个电压表当作或改作电流表使用。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(2)可测物理量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若已知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,可求得电压表V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的内阻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365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;若已知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365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8000" y="3865957"/>
          <a:ext cx="885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69600" imgH="19202400" progId="">
                  <p:embed/>
                </p:oleObj>
              </mc:Choice>
              <mc:Fallback>
                <p:oleObj name="Equation" r:id="rId4" imgW="23469600" imgH="19202400" progId="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000" y="3865957"/>
                        <a:ext cx="8858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137374" y="5223890"/>
          <a:ext cx="8858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69600" imgH="19202400" progId="">
                  <p:embed/>
                </p:oleObj>
              </mc:Choice>
              <mc:Fallback>
                <p:oleObj name="Equation" r:id="rId6" imgW="23469600" imgH="19202400" progId="">
                  <p:embed/>
                  <p:pic>
                    <p:nvPicPr>
                      <p:cNvPr id="0" name="图片 4096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7374" y="5223890"/>
                        <a:ext cx="8858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904297" y="5223890"/>
          <a:ext cx="8858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469600" imgH="19202400" progId="">
                  <p:embed/>
                </p:oleObj>
              </mc:Choice>
              <mc:Fallback>
                <p:oleObj name="Equation" r:id="rId8" imgW="23469600" imgH="19202400" progId="">
                  <p:embed/>
                  <p:pic>
                    <p:nvPicPr>
                      <p:cNvPr id="0" name="图片 4096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04297" y="5223890"/>
                        <a:ext cx="8858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87960"/>
            <a:ext cx="11831400" cy="3398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三、半偏法测电表内阻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1.电流半偏法测电流表内阻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(1)实验电路图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(2)实验步骤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按如图所示的电路图连接实物电路。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断开S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,闭合S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接入电路的阻值,使电流表满偏。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接入电路的阻值不变,闭合S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,使电流表半偏,然后读出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4374" y="899989"/>
            <a:ext cx="2660203" cy="187779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98EC6E74-7C8D-936C-098D-34A45A1791B8}"/>
              </a:ext>
            </a:extLst>
          </p:cNvPr>
          <p:cNvSpPr txBox="1"/>
          <p:nvPr/>
        </p:nvSpPr>
        <p:spPr>
          <a:xfrm>
            <a:off x="468000" y="3675938"/>
            <a:ext cx="11831400" cy="1913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(3)实验条件: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≫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(4)测量结果: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(5)误差分析:当闭合S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时,总电阻减小,总电流增大(大于电流表满偏值),此时电流表半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偏,所以流经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的电流比电流表所在支路的电流大,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,故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1548061"/>
            <a:ext cx="11831400" cy="3893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(2)实验步骤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按如图所示的电路图连接实物电路。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的阻值调为0,闭合S,调节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滑片位置,使电压表满偏。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滑片位置不变,调节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,使电压表半偏,然后读出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(3)实验条件: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≪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(4)测量结果:</a:t>
            </a:r>
            <a:r>
              <a:rPr lang="zh-CN" altLang="en-US" sz="2045" kern="0" spc="178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(5)误差分析:当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的阻值由0逐渐增大时,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与电压表两端的电压也将增大,当电压表半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两端电压大于电压表两端电压,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,故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91426"/>
              </p:ext>
            </p:extLst>
          </p:nvPr>
        </p:nvGraphicFramePr>
        <p:xfrm>
          <a:off x="2133817" y="4075956"/>
          <a:ext cx="4857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01600" imgH="9448800" progId="">
                  <p:embed/>
                </p:oleObj>
              </mc:Choice>
              <mc:Fallback>
                <p:oleObj name="Equation" r:id="rId3" imgW="12801600" imgH="9448800" progId="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817" y="4075956"/>
                        <a:ext cx="485775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545C46-688C-7B92-15AF-13A559329436}"/>
              </a:ext>
            </a:extLst>
          </p:cNvPr>
          <p:cNvSpPr txBox="1"/>
          <p:nvPr/>
        </p:nvSpPr>
        <p:spPr>
          <a:xfrm>
            <a:off x="468000" y="328994"/>
            <a:ext cx="11831400" cy="1066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2.电压半偏法测电压表内阻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(1)实验电路图</a:t>
            </a:r>
            <a:endParaRPr lang="zh-CN" altLang="en-US" dirty="0"/>
          </a:p>
        </p:txBody>
      </p:sp>
      <p:pic>
        <p:nvPicPr>
          <p:cNvPr id="5" name="图片 3" descr="textimage47.jpeg">
            <a:extLst>
              <a:ext uri="{FF2B5EF4-FFF2-40B4-BE49-F238E27FC236}">
                <a16:creationId xmlns:a16="http://schemas.microsoft.com/office/drawing/2014/main" id="{B16CD11C-974C-38BD-2CC2-59B5272B51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174" y="387452"/>
            <a:ext cx="2856327" cy="201623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6768222" cy="4814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四、等效替代法测电阻</a:t>
            </a:r>
            <a:endParaRPr lang="zh-CN" altLang="en-US" sz="2400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1.电流的“等效替代”</a:t>
            </a:r>
            <a:b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(1)按如图所示的电路图连接好电路,并将电阻箱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的阻值调至最大,滑动变阻器的滑片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置于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端。</a:t>
            </a:r>
            <a:b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(2)闭合开关S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、S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,调节滑片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的位置,使电流表指针指在适当的位置,记下此时电流表的示数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断开开关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en-US" altLang="zh-CN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再闭合开关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en-US" altLang="zh-CN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保持滑动变阻器滑片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的位置不变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调节电阻箱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使电流表的示数仍为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4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此时电阻箱连入电路的阻值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en-US" altLang="zh-CN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en-US" altLang="zh-CN" sz="24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相等。</a:t>
            </a:r>
            <a:endParaRPr lang="zh-CN" altLang="en-US" sz="24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endParaRPr lang="zh-CN" altLang="en-US" sz="2400" dirty="0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728" y="1332037"/>
            <a:ext cx="3982927" cy="274684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162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2.电压的“等效替代”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(1)按如图所示的电路图连好电路,并将电阻箱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的阻值调至最大,滑动变阻器的滑片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置于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端。</a:t>
            </a:r>
            <a:endParaRPr lang="zh-CN" altLang="en-US" dirty="0"/>
          </a:p>
        </p:txBody>
      </p:sp>
      <p:pic>
        <p:nvPicPr>
          <p:cNvPr id="3" name="图片 3" descr="textimage49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333" y="1899877"/>
            <a:ext cx="3339693" cy="29235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82516" y="2017160"/>
            <a:ext cx="11831400" cy="280621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85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(2)闭合开关S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的位置,使电压表指针指在适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当的位置,记下此时电压表的示数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(3)断开开关S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,再闭合开关S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,保持滑动变阻器滑片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不变,调节电阻箱,使电压表的示数仍为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(4)此时电阻箱连入电路的阻值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3282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要点2　欧姆定律和电阻定律的理解及应用</a:t>
            </a: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1.欧姆定律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(1)内容:导体中的电流跟导体两端的电压成正比,跟导体的电阻成反比。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(2)表达式: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=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4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2.电阻定律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(1)内容:同种材料的导体,其电阻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与它的长度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成正比,与它的横截面积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成反比;导体电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lvl="0" eaLnBrk="0" latinLnBrk="1" hangingPunct="0">
              <a:lnSpc>
                <a:spcPct val="12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阻还与构成它的材料有关。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33086"/>
              </p:ext>
            </p:extLst>
          </p:nvPr>
        </p:nvGraphicFramePr>
        <p:xfrm>
          <a:off x="2102291" y="1620069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0000" imgH="17373600" progId="">
                  <p:embed/>
                </p:oleObj>
              </mc:Choice>
              <mc:Fallback>
                <p:oleObj name="Equation" r:id="rId3" imgW="7620000" imgH="173736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2291" y="1620069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B59E8E-D717-AAAB-D6F1-D3714FD1D451}"/>
              </a:ext>
            </a:extLst>
          </p:cNvPr>
          <p:cNvSpPr txBox="1"/>
          <p:nvPr/>
        </p:nvSpPr>
        <p:spPr>
          <a:xfrm>
            <a:off x="468000" y="2988221"/>
            <a:ext cx="11831400" cy="1763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公式: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5175" u="sng" kern="0" spc="-33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是导体的电阻率,在国际单位制中,电阻率的单位是欧米,符号为Ω·m)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3.伏安特性曲线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4" name="图片 3" descr="textimage2.jpeg">
            <a:extLst>
              <a:ext uri="{FF2B5EF4-FFF2-40B4-BE49-F238E27FC236}">
                <a16:creationId xmlns:a16="http://schemas.microsoft.com/office/drawing/2014/main" id="{19CFFFFE-376E-DB10-3651-AF2539A74E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22" y="4096095"/>
            <a:ext cx="5472608" cy="2365077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8F145A3-257C-77D3-41FD-3ED52C840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137070"/>
              </p:ext>
            </p:extLst>
          </p:nvPr>
        </p:nvGraphicFramePr>
        <p:xfrm>
          <a:off x="2036734" y="3455740"/>
          <a:ext cx="226218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00800" imgH="17373600" progId="">
                  <p:embed/>
                </p:oleObj>
              </mc:Choice>
              <mc:Fallback>
                <p:oleObj name="Equation" r:id="rId6" imgW="6400800" imgH="173736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6734" y="3455740"/>
                        <a:ext cx="226218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5786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五、电桥法测电阻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1.操作: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如图甲所示,实验中调节电阻箱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,使灵敏电流计G的示数为0。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2.原理: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=0时,有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=0,则</a:t>
            </a:r>
            <a:r>
              <a:rPr lang="zh-CN" altLang="en-US" sz="2010" kern="0" spc="113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010" kern="0" spc="128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010" kern="0" spc="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;电路可以等效为图乙所示电路。根据欧姆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定律有</a:t>
            </a:r>
            <a:r>
              <a:rPr lang="zh-CN" altLang="en-US" sz="5700" u="sng" kern="0" spc="-21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700" u="sng" kern="0" spc="-18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5700" u="sng" kern="0" spc="-21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700" u="sng" kern="0" spc="-18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,由以上两式解得</a:t>
            </a:r>
            <a:r>
              <a:rPr lang="zh-CN" altLang="en-US" sz="2955" kern="0" spc="-25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955" kern="0" spc="-18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,这就是电桥平衡的条件,由该平衡条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2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件可求出被测电阻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65" kern="0" spc="736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9065" kern="0" spc="736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583764" y="3977960"/>
            <a:ext cx="4783950" cy="2400300"/>
            <a:chOff x="468000" y="3755700"/>
            <a:chExt cx="4783950" cy="2400300"/>
          </a:xfrm>
        </p:grpSpPr>
        <p:pic>
          <p:nvPicPr>
            <p:cNvPr id="3" name="图片 3" descr="textimage50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3755700"/>
              <a:ext cx="2085975" cy="2400300"/>
            </a:xfrm>
            <a:prstGeom prst="rect">
              <a:avLst/>
            </a:prstGeom>
          </p:spPr>
        </p:pic>
        <p:pic>
          <p:nvPicPr>
            <p:cNvPr id="4" name="图片 4" descr="textimage51.jpe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65975" y="3755700"/>
              <a:ext cx="2085975" cy="2400300"/>
            </a:xfrm>
            <a:prstGeom prst="rect">
              <a:avLst/>
            </a:prstGeom>
          </p:spPr>
        </p:pic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045116" y="1654401"/>
          <a:ext cx="40004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8000" imgH="9144000" progId="">
                  <p:embed/>
                </p:oleObj>
              </mc:Choice>
              <mc:Fallback>
                <p:oleObj name="Equation" r:id="rId5" imgW="10668000" imgH="9144000" progId="">
                  <p:embed/>
                  <p:pic>
                    <p:nvPicPr>
                      <p:cNvPr id="0" name="图片 4300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5116" y="1654401"/>
                        <a:ext cx="40004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17739" y="1654401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72800" imgH="9144000" progId="">
                  <p:embed/>
                </p:oleObj>
              </mc:Choice>
              <mc:Fallback>
                <p:oleObj name="Equation" r:id="rId7" imgW="10972800" imgH="9144000" progId="">
                  <p:embed/>
                  <p:pic>
                    <p:nvPicPr>
                      <p:cNvPr id="0" name="图片 4300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7739" y="1654401"/>
                        <a:ext cx="4191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113339" y="1654401"/>
          <a:ext cx="428625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277600" imgH="9144000" progId="">
                  <p:embed/>
                </p:oleObj>
              </mc:Choice>
              <mc:Fallback>
                <p:oleObj name="Equation" r:id="rId9" imgW="11277600" imgH="9144000" progId="">
                  <p:embed/>
                  <p:pic>
                    <p:nvPicPr>
                      <p:cNvPr id="0" name="图片 430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3339" y="1654401"/>
                        <a:ext cx="428625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97430" y="2370091"/>
          <a:ext cx="434340" cy="6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92000" imgH="19202400" progId="">
                  <p:embed/>
                </p:oleObj>
              </mc:Choice>
              <mc:Fallback>
                <p:oleObj name="Equation" r:id="rId11" imgW="12192000" imgH="19202400" progId="">
                  <p:embed/>
                  <p:pic>
                    <p:nvPicPr>
                      <p:cNvPr id="0" name="图片 4301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97430" y="2370091"/>
                        <a:ext cx="434340" cy="6877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028155" y="2370091"/>
          <a:ext cx="470535" cy="6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106400" imgH="19202400" progId="">
                  <p:embed/>
                </p:oleObj>
              </mc:Choice>
              <mc:Fallback>
                <p:oleObj name="Equation" r:id="rId13" imgW="13106400" imgH="19202400" progId="">
                  <p:embed/>
                  <p:pic>
                    <p:nvPicPr>
                      <p:cNvPr id="0" name="图片 4301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8155" y="2370091"/>
                        <a:ext cx="470535" cy="6877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599003" y="2370091"/>
          <a:ext cx="434339" cy="68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192000" imgH="19202400" progId="">
                  <p:embed/>
                </p:oleObj>
              </mc:Choice>
              <mc:Fallback>
                <p:oleObj name="Equation" r:id="rId15" imgW="12192000" imgH="19202400" progId="">
                  <p:embed/>
                  <p:pic>
                    <p:nvPicPr>
                      <p:cNvPr id="0" name="图片 4301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99003" y="2370091"/>
                        <a:ext cx="434339" cy="6877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29728" y="2370091"/>
          <a:ext cx="470534" cy="68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106400" imgH="19202400" progId="">
                  <p:embed/>
                </p:oleObj>
              </mc:Choice>
              <mc:Fallback>
                <p:oleObj name="Equation" r:id="rId17" imgW="13106400" imgH="19202400" progId="">
                  <p:embed/>
                  <p:pic>
                    <p:nvPicPr>
                      <p:cNvPr id="0" name="图片 4301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29728" y="2370091"/>
                        <a:ext cx="470534" cy="6877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31146" y="2581365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144000" imgH="19202400" progId="">
                  <p:embed/>
                </p:oleObj>
              </mc:Choice>
              <mc:Fallback>
                <p:oleObj name="Equation" r:id="rId19" imgW="9144000" imgH="19202400" progId="">
                  <p:embed/>
                  <p:pic>
                    <p:nvPicPr>
                      <p:cNvPr id="0" name="图片 4301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31146" y="2581365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446619" y="2581365"/>
          <a:ext cx="3524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448800" imgH="19202400" progId="">
                  <p:embed/>
                </p:oleObj>
              </mc:Choice>
              <mc:Fallback>
                <p:oleObj name="Equation" r:id="rId21" imgW="9448800" imgH="19202400" progId="">
                  <p:embed/>
                  <p:pic>
                    <p:nvPicPr>
                      <p:cNvPr id="0" name="图片 4301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46619" y="2581365"/>
                        <a:ext cx="3524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7027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测量电源电动势和内阻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507" y="373431"/>
            <a:ext cx="11831400" cy="1423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一、实验原理及装置图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   </a:t>
            </a:r>
            <a:endParaRPr lang="en-US" altLang="zh-CN" sz="11805" kern="0" spc="7692" dirty="0">
              <a:solidFill>
                <a:srgbClr val="000000"/>
              </a:solidFill>
              <a:latin typeface="Times New Roman" panose="02020603050405020304" pitchFamily="65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改变滑动变阻器接入电路的阻值,测多组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值,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根据闭合电路欧姆定律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计算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86000" y="319940"/>
            <a:ext cx="5002749" cy="3028321"/>
            <a:chOff x="468000" y="2333040"/>
            <a:chExt cx="4752562" cy="2879983"/>
          </a:xfrm>
        </p:grpSpPr>
        <p:pic>
          <p:nvPicPr>
            <p:cNvPr id="3" name="图片 3" descr="textimage52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2333040"/>
              <a:ext cx="2095500" cy="2609850"/>
            </a:xfrm>
            <a:prstGeom prst="rect">
              <a:avLst/>
            </a:prstGeom>
          </p:spPr>
        </p:pic>
        <p:pic>
          <p:nvPicPr>
            <p:cNvPr id="4" name="图片 4" descr="textimage53.jpe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4936" y="2336830"/>
              <a:ext cx="2225626" cy="2876193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DAEEB4BF-1383-C37A-70AB-FA25878F894C}"/>
              </a:ext>
            </a:extLst>
          </p:cNvPr>
          <p:cNvSpPr txBox="1"/>
          <p:nvPr/>
        </p:nvSpPr>
        <p:spPr>
          <a:xfrm>
            <a:off x="395462" y="2410670"/>
            <a:ext cx="11376734" cy="338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二、操作要点及注意事项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 选电池: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为使路端电压变化明显,应选内阻较大的旧电池。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 连电路: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按原理图连接电路,注意电流表、电压表的接线柱的正负及量程。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3.测量前滑动变阻器滑片位置: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闭合开关前,滑动变阻器滑片位于连入电路阻值最大的位置。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 测数据: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调节滑动变阻器的滑片,电流不要过大,读数要快;要测出不少于6组(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)数据,变化范围要大些。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478" y="323925"/>
            <a:ext cx="11718000" cy="4172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1.计算法:测出路端电压和干路电流,列方程组</a:t>
            </a:r>
            <a:r>
              <a:rPr lang="zh-CN" altLang="en-US" sz="3515" kern="0" spc="848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,解出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,并多次测量求平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均值。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2.作图法:由测出的多组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值,描点作图处理数据,如图所示。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955" kern="0" spc="1132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0397" y="1884213"/>
            <a:ext cx="2737009" cy="232166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89719"/>
              </p:ext>
            </p:extLst>
          </p:nvPr>
        </p:nvGraphicFramePr>
        <p:xfrm>
          <a:off x="6438494" y="1020918"/>
          <a:ext cx="1524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233600" imgH="20726400" progId="Equation.DSMT4">
                  <p:embed/>
                </p:oleObj>
              </mc:Choice>
              <mc:Fallback>
                <p:oleObj name="Equation" r:id="rId4" imgW="40233600" imgH="207264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494" y="1020918"/>
                        <a:ext cx="15240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610781" y="2887078"/>
            <a:ext cx="6696744" cy="1066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(1)图线与纵轴交点的纵坐标为电源电动势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(2)图线斜率的绝对值为内阻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274" y="251917"/>
            <a:ext cx="11831400" cy="1416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四、误差分析及改进措施</a:t>
            </a:r>
            <a:endParaRPr lang="zh-CN" altLang="en-US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采用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图甲电路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,由于电压表的分流作用造成误差,电压值越大,电压表的分流越多,对应的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的差值越大,其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图像如图丙所示。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4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2133398-C4A9-EB95-2CF1-6B29FDD93932}"/>
              </a:ext>
            </a:extLst>
          </p:cNvPr>
          <p:cNvSpPr txBox="1"/>
          <p:nvPr/>
        </p:nvSpPr>
        <p:spPr>
          <a:xfrm>
            <a:off x="395462" y="1764085"/>
            <a:ext cx="11718000" cy="1885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261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(2)若采用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图乙电路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,由于电流表的分压作用造成误差,电流值越大,电流表的分压越多,</a:t>
            </a:r>
            <a:b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对应的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真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的差值越大,其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图像如图丁所示。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结论: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真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真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(3)因为图乙所测电源内阻误差太大,所以为了减小系统误差,我们实验时用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图甲电路,</a:t>
            </a:r>
            <a:b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电压表内阻越大,分流越小,其系统误差也越小,所以选用内阻较大的电压表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 descr="textimage55.jpeg">
            <a:extLst>
              <a:ext uri="{FF2B5EF4-FFF2-40B4-BE49-F238E27FC236}">
                <a16:creationId xmlns:a16="http://schemas.microsoft.com/office/drawing/2014/main" id="{DB737FB5-5064-C154-1A9E-214AE561D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18" y="3841530"/>
            <a:ext cx="1790700" cy="2152650"/>
          </a:xfrm>
          <a:prstGeom prst="rect">
            <a:avLst/>
          </a:prstGeom>
        </p:spPr>
      </p:pic>
      <p:pic>
        <p:nvPicPr>
          <p:cNvPr id="6" name="图片 4" descr="textimage56.jpeg">
            <a:extLst>
              <a:ext uri="{FF2B5EF4-FFF2-40B4-BE49-F238E27FC236}">
                <a16:creationId xmlns:a16="http://schemas.microsoft.com/office/drawing/2014/main" id="{BFBDE2AF-2415-1E6B-3A98-5F75ED1ED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331" y="3832695"/>
            <a:ext cx="1790700" cy="2219325"/>
          </a:xfrm>
          <a:prstGeom prst="rect">
            <a:avLst/>
          </a:prstGeom>
        </p:spPr>
      </p:pic>
      <p:pic>
        <p:nvPicPr>
          <p:cNvPr id="7" name="图片 5" descr="textimage57.jpeg">
            <a:extLst>
              <a:ext uri="{FF2B5EF4-FFF2-40B4-BE49-F238E27FC236}">
                <a16:creationId xmlns:a16="http://schemas.microsoft.com/office/drawing/2014/main" id="{943192ED-73A0-6B2B-B6E0-A040E4192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970" y="3780309"/>
            <a:ext cx="2019300" cy="2324099"/>
          </a:xfrm>
          <a:prstGeom prst="rect">
            <a:avLst/>
          </a:prstGeom>
        </p:spPr>
      </p:pic>
      <p:pic>
        <p:nvPicPr>
          <p:cNvPr id="8" name="图片 6" descr="textimage58.jpeg">
            <a:extLst>
              <a:ext uri="{FF2B5EF4-FFF2-40B4-BE49-F238E27FC236}">
                <a16:creationId xmlns:a16="http://schemas.microsoft.com/office/drawing/2014/main" id="{834AAA57-8165-2219-1162-CB4C24CC1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725" y="3841530"/>
            <a:ext cx="202882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431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五、拓展方案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安阻法测电动势和内阻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1.实验原理及装置图</a:t>
            </a:r>
            <a:endParaRPr lang="zh-CN" altLang="en-US" b="1" dirty="0"/>
          </a:p>
        </p:txBody>
      </p:sp>
      <p:pic>
        <p:nvPicPr>
          <p:cNvPr id="3" name="图片 3" descr="textimage59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6731" y="318141"/>
            <a:ext cx="2295525" cy="16287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460652" y="1260029"/>
            <a:ext cx="6223842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5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原理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 电路图如图。</a:t>
            </a:r>
            <a:endParaRPr lang="zh-CN" alt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147A7B0-152D-968F-755F-584FA9E50FC6}"/>
              </a:ext>
            </a:extLst>
          </p:cNvPr>
          <p:cNvSpPr txBox="1"/>
          <p:nvPr/>
        </p:nvSpPr>
        <p:spPr>
          <a:xfrm>
            <a:off x="468000" y="1692077"/>
            <a:ext cx="11831400" cy="3169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(1)计算法:由</a:t>
            </a:r>
            <a:r>
              <a:rPr lang="zh-CN" altLang="en-US" sz="3515" kern="0" spc="98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解方程组求得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(2)图像法:由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)可得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730" kern="0" spc="-107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730" kern="0" spc="-62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62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,可作</a:t>
            </a:r>
            <a:r>
              <a:rPr lang="zh-CN" altLang="en-US" sz="2730" kern="0" spc="-107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图像(如图甲),</a:t>
            </a:r>
            <a:r>
              <a:rPr lang="zh-CN" altLang="en-US" sz="5175" u="sng" kern="0" spc="-352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图像的图线斜率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175" u="sng" kern="0" spc="-30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,纵轴截距为</a:t>
            </a:r>
            <a:r>
              <a:rPr lang="zh-CN" altLang="en-US" sz="5175" u="sng" kern="0" spc="-30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AE5AAB66-A0C0-C128-4552-F9DD4E28C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58555"/>
              </p:ext>
            </p:extLst>
          </p:nvPr>
        </p:nvGraphicFramePr>
        <p:xfrm>
          <a:off x="2133817" y="2335259"/>
          <a:ext cx="16954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805600" imgH="20726400" progId="">
                  <p:embed/>
                </p:oleObj>
              </mc:Choice>
              <mc:Fallback>
                <p:oleObj name="Equation" r:id="rId4" imgW="44805600" imgH="207264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817" y="2335259"/>
                        <a:ext cx="169545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6F9FC38-7105-A9E5-EC81-884C34537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11475"/>
              </p:ext>
            </p:extLst>
          </p:nvPr>
        </p:nvGraphicFramePr>
        <p:xfrm>
          <a:off x="774000" y="4053658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86400" imgH="17373600" progId="">
                  <p:embed/>
                </p:oleObj>
              </mc:Choice>
              <mc:Fallback>
                <p:oleObj name="Equation" r:id="rId6" imgW="5486400" imgH="17373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000" y="4053658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8B17D70-34F5-CE93-2658-3CD921768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48285"/>
              </p:ext>
            </p:extLst>
          </p:nvPr>
        </p:nvGraphicFramePr>
        <p:xfrm>
          <a:off x="1156123" y="4053658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010400" imgH="17373600" progId="">
                  <p:embed/>
                </p:oleObj>
              </mc:Choice>
              <mc:Fallback>
                <p:oleObj name="Equation" r:id="rId8" imgW="7010400" imgH="173736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6123" y="4053658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6F0D8F0C-D15D-7E41-53C7-8E34CEB01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1857"/>
              </p:ext>
            </p:extLst>
          </p:nvPr>
        </p:nvGraphicFramePr>
        <p:xfrm>
          <a:off x="1779086" y="4053658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010400" imgH="17373600" progId="">
                  <p:embed/>
                </p:oleObj>
              </mc:Choice>
              <mc:Fallback>
                <p:oleObj name="Equation" r:id="rId10" imgW="7010400" imgH="17373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9086" y="4053658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22F146B-3333-B251-8389-E56FE53AB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82753"/>
              </p:ext>
            </p:extLst>
          </p:nvPr>
        </p:nvGraphicFramePr>
        <p:xfrm>
          <a:off x="2734286" y="4053658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86400" imgH="17373600" progId="">
                  <p:embed/>
                </p:oleObj>
              </mc:Choice>
              <mc:Fallback>
                <p:oleObj name="Equation" r:id="rId12" imgW="5486400" imgH="173736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34286" y="4053658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D7324072-E8B9-D1D8-342E-D66BA0412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52611"/>
              </p:ext>
            </p:extLst>
          </p:nvPr>
        </p:nvGraphicFramePr>
        <p:xfrm>
          <a:off x="5044965" y="3911699"/>
          <a:ext cx="199072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86400" imgH="17373600" progId="">
                  <p:embed/>
                </p:oleObj>
              </mc:Choice>
              <mc:Fallback>
                <p:oleObj name="Equation" r:id="rId14" imgW="5486400" imgH="173736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44965" y="3911699"/>
                        <a:ext cx="199072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B16261-CC2A-1D86-BE6E-DF768B78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47634"/>
              </p:ext>
            </p:extLst>
          </p:nvPr>
        </p:nvGraphicFramePr>
        <p:xfrm>
          <a:off x="7990747" y="3911699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010400" imgH="17373600" progId="">
                  <p:embed/>
                </p:oleObj>
              </mc:Choice>
              <mc:Fallback>
                <p:oleObj name="Equation" r:id="rId16" imgW="7010400" imgH="173736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90747" y="3911699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6CD8BCD-DD9A-5D13-D835-FDB3E29AB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37976"/>
              </p:ext>
            </p:extLst>
          </p:nvPr>
        </p:nvGraphicFramePr>
        <p:xfrm>
          <a:off x="9863947" y="3911699"/>
          <a:ext cx="253365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010400" imgH="17373600" progId="">
                  <p:embed/>
                </p:oleObj>
              </mc:Choice>
              <mc:Fallback>
                <p:oleObj name="Equation" r:id="rId18" imgW="7010400" imgH="173736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63947" y="3911699"/>
                        <a:ext cx="253365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5252F1-949C-6355-B4EE-7974BC9DCB91}"/>
              </a:ext>
            </a:extLst>
          </p:cNvPr>
          <p:cNvGrpSpPr/>
          <p:nvPr/>
        </p:nvGrpSpPr>
        <p:grpSpPr>
          <a:xfrm>
            <a:off x="6948190" y="1969828"/>
            <a:ext cx="4552926" cy="2016765"/>
            <a:chOff x="468000" y="783754"/>
            <a:chExt cx="4136250" cy="1704975"/>
          </a:xfrm>
        </p:grpSpPr>
        <p:pic>
          <p:nvPicPr>
            <p:cNvPr id="15" name="图片 3" descr="textimage60.jpeg">
              <a:extLst>
                <a:ext uri="{FF2B5EF4-FFF2-40B4-BE49-F238E27FC236}">
                  <a16:creationId xmlns:a16="http://schemas.microsoft.com/office/drawing/2014/main" id="{BFF90580-497E-0779-9B8F-60BBFF4F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821854"/>
              <a:ext cx="1771650" cy="1628775"/>
            </a:xfrm>
            <a:prstGeom prst="rect">
              <a:avLst/>
            </a:prstGeom>
          </p:spPr>
        </p:pic>
        <p:pic>
          <p:nvPicPr>
            <p:cNvPr id="16" name="图片 4" descr="textimage61.jpeg">
              <a:extLst>
                <a:ext uri="{FF2B5EF4-FFF2-40B4-BE49-F238E27FC236}">
                  <a16:creationId xmlns:a16="http://schemas.microsoft.com/office/drawing/2014/main" id="{FCBDEA68-24A5-7E0C-6B9A-5044CAEF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1650" y="783754"/>
              <a:ext cx="1752600" cy="1704975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1F7DC0-3D48-21FC-2992-8F5EBAB59DF9}"/>
              </a:ext>
            </a:extLst>
          </p:cNvPr>
          <p:cNvGrpSpPr/>
          <p:nvPr/>
        </p:nvGrpSpPr>
        <p:grpSpPr>
          <a:xfrm>
            <a:off x="468000" y="4356373"/>
            <a:ext cx="11831400" cy="1077770"/>
            <a:chOff x="468000" y="2377105"/>
            <a:chExt cx="11831400" cy="1077770"/>
          </a:xfrm>
        </p:grpSpPr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089958D4-2C34-1239-35F8-859CA79F826E}"/>
                </a:ext>
              </a:extLst>
            </p:cNvPr>
            <p:cNvSpPr txBox="1"/>
            <p:nvPr/>
          </p:nvSpPr>
          <p:spPr>
            <a:xfrm>
              <a:off x="468000" y="2377105"/>
              <a:ext cx="11831400" cy="10515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5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华文细黑" panose="02010600040101010101" pitchFamily="65" charset="-122"/>
                </a:rPr>
                <a:t>②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E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·</a:t>
              </a:r>
              <a:r>
                <a:rPr lang="zh-CN" altLang="en-US" sz="2730" kern="0" spc="-1078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,可作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2730" kern="0" spc="-1078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图像(如图乙),</a:t>
              </a:r>
              <a:r>
                <a:rPr lang="zh-CN" altLang="en-US" sz="2410" i="1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5175" u="sng" kern="0" spc="-3525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图像的图线斜率</a:t>
              </a:r>
              <a:r>
                <a:rPr lang="zh-CN" altLang="en-US" sz="2410" i="1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k</a:t>
              </a:r>
              <a:r>
                <a:rPr lang="zh-CN" altLang="en-US" sz="2410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2410" i="1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E</a:t>
              </a:r>
              <a:r>
                <a:rPr lang="zh-CN" altLang="en-US" sz="2410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,纵轴截距为-</a:t>
              </a:r>
              <a:r>
                <a:rPr lang="zh-CN" altLang="en-US" sz="2410" i="1" u="sng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2B786FCD-7CF9-3F5B-0DA2-2E6E48074D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3679" y="2797650"/>
            <a:ext cx="20954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486400" imgH="17373600" progId="">
                    <p:embed/>
                  </p:oleObj>
                </mc:Choice>
                <mc:Fallback>
                  <p:oleObj name="Equation" r:id="rId22" imgW="5486400" imgH="17373600" progId="">
                    <p:embed/>
                    <p:pic>
                      <p:nvPicPr>
                        <p:cNvPr id="18" name="对象 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393679" y="2797650"/>
                          <a:ext cx="20954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AE1DF89D-54C6-FFF7-8CB1-0FD6A8AEB0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93348" y="2797650"/>
            <a:ext cx="209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5486400" imgH="17373600" progId="">
                    <p:embed/>
                  </p:oleObj>
                </mc:Choice>
                <mc:Fallback>
                  <p:oleObj name="Equation" r:id="rId24" imgW="5486400" imgH="17373600" progId="">
                    <p:embed/>
                    <p:pic>
                      <p:nvPicPr>
                        <p:cNvPr id="19" name="对象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793348" y="2797650"/>
                          <a:ext cx="209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DA3F50EF-A4DB-1CDC-DA41-824674FC33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04028" y="2655691"/>
            <a:ext cx="199072" cy="62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5486400" imgH="17373600" progId="">
                    <p:embed/>
                  </p:oleObj>
                </mc:Choice>
                <mc:Fallback>
                  <p:oleObj name="Equation" r:id="rId26" imgW="5486400" imgH="17373600" progId="">
                    <p:embed/>
                    <p:pic>
                      <p:nvPicPr>
                        <p:cNvPr id="20" name="对象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104028" y="2655691"/>
                          <a:ext cx="199072" cy="624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id="{D25AB8A5-B44C-F067-FD18-555E0A14EC28}"/>
              </a:ext>
            </a:extLst>
          </p:cNvPr>
          <p:cNvSpPr txBox="1"/>
          <p:nvPr/>
        </p:nvSpPr>
        <p:spPr>
          <a:xfrm>
            <a:off x="468000" y="5364485"/>
            <a:ext cx="12528862" cy="936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86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(1)来源:电流表有内阻,导致电源内阻测量不准确。(2)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674" y="143262"/>
            <a:ext cx="12528862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伏阻法测电动势和内阻</a:t>
            </a:r>
            <a:endParaRPr lang="zh-CN" altLang="en-US" b="1" dirty="0"/>
          </a:p>
        </p:txBody>
      </p:sp>
      <p:sp>
        <p:nvSpPr>
          <p:cNvPr id="11" name="TextBox 2"/>
          <p:cNvSpPr txBox="1"/>
          <p:nvPr/>
        </p:nvSpPr>
        <p:spPr>
          <a:xfrm>
            <a:off x="447674" y="801581"/>
            <a:ext cx="11831400" cy="47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1.实验原理及装置图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原理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,电路图如图。</a:t>
            </a:r>
            <a:endParaRPr lang="zh-CN" altLang="en-US" dirty="0"/>
          </a:p>
        </p:txBody>
      </p:sp>
      <p:pic>
        <p:nvPicPr>
          <p:cNvPr id="12" name="图片 3" descr="textimage6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190" y="274231"/>
            <a:ext cx="2474959" cy="2005729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23070"/>
              </p:ext>
            </p:extLst>
          </p:nvPr>
        </p:nvGraphicFramePr>
        <p:xfrm>
          <a:off x="4571926" y="746821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0" imgH="17373600" progId="">
                  <p:embed/>
                </p:oleObj>
              </mc:Choice>
              <mc:Fallback>
                <p:oleObj name="Equation" r:id="rId4" imgW="7620000" imgH="17373600" progId="">
                  <p:embed/>
                  <p:pic>
                    <p:nvPicPr>
                      <p:cNvPr id="0" name="图片 4608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26" y="746821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 descr="textimage63.jpeg">
            <a:extLst>
              <a:ext uri="{FF2B5EF4-FFF2-40B4-BE49-F238E27FC236}">
                <a16:creationId xmlns:a16="http://schemas.microsoft.com/office/drawing/2014/main" id="{8C5AE879-1042-BAE5-1BE3-936919CAED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8185" y="614318"/>
            <a:ext cx="2214578" cy="159622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30777E0-9130-9FD8-0AE7-1B7A219EDF72}"/>
              </a:ext>
            </a:extLst>
          </p:cNvPr>
          <p:cNvSpPr txBox="1"/>
          <p:nvPr/>
        </p:nvSpPr>
        <p:spPr>
          <a:xfrm>
            <a:off x="468000" y="1188021"/>
            <a:ext cx="11831400" cy="19979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5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(1)计算法:由</a:t>
            </a:r>
            <a:r>
              <a:rPr lang="zh-CN" altLang="en-US" sz="6190" kern="0" spc="708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解方程组求得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1FC3C81-EE94-763F-F788-21B48762D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00877"/>
              </p:ext>
            </p:extLst>
          </p:nvPr>
        </p:nvGraphicFramePr>
        <p:xfrm>
          <a:off x="2133817" y="1960026"/>
          <a:ext cx="1685925" cy="156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500800" imgH="41452800" progId="">
                  <p:embed/>
                </p:oleObj>
              </mc:Choice>
              <mc:Fallback>
                <p:oleObj name="Equation" r:id="rId7" imgW="44500800" imgH="414528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817" y="1960026"/>
                        <a:ext cx="1685925" cy="1562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94437A96-C0D0-4B57-CBE1-FC9B95085C4D}"/>
              </a:ext>
            </a:extLst>
          </p:cNvPr>
          <p:cNvSpPr txBox="1"/>
          <p:nvPr/>
        </p:nvSpPr>
        <p:spPr>
          <a:xfrm>
            <a:off x="468000" y="3132237"/>
            <a:ext cx="11831400" cy="1051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(2)图像法:由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47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得</a:t>
            </a:r>
            <a:r>
              <a:rPr lang="zh-CN" altLang="en-US" sz="2730" kern="0" spc="-47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730" kern="0" spc="-62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62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730" kern="0" spc="-62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5175" u="sng" kern="0" spc="-292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5175" u="sng" kern="0" spc="-30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图像的图线斜率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175" u="sng" kern="0" spc="-30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,纵轴截距为</a:t>
            </a:r>
            <a:r>
              <a:rPr lang="zh-CN" altLang="en-US" sz="5175" u="sng" kern="0" spc="-307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,如图。</a:t>
            </a:r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CC942F8-8A78-4149-D1B9-BDF5147AB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65296"/>
              </p:ext>
            </p:extLst>
          </p:nvPr>
        </p:nvGraphicFramePr>
        <p:xfrm>
          <a:off x="2886864" y="3560088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20000" imgH="17373600" progId="">
                  <p:embed/>
                </p:oleObj>
              </mc:Choice>
              <mc:Fallback>
                <p:oleObj name="Equation" r:id="rId9" imgW="7620000" imgH="173736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6864" y="3560088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A7F9D32-1807-C0FC-FF00-C2150D3B5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30004"/>
              </p:ext>
            </p:extLst>
          </p:nvPr>
        </p:nvGraphicFramePr>
        <p:xfrm>
          <a:off x="3592742" y="3560088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20000" imgH="17373600" progId="">
                  <p:embed/>
                </p:oleObj>
              </mc:Choice>
              <mc:Fallback>
                <p:oleObj name="Equation" r:id="rId11" imgW="7620000" imgH="173736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2742" y="3560088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8BBC2C1-53B3-A187-EB78-1281209BC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20999"/>
              </p:ext>
            </p:extLst>
          </p:nvPr>
        </p:nvGraphicFramePr>
        <p:xfrm>
          <a:off x="4051065" y="356008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010400" imgH="17373600" progId="">
                  <p:embed/>
                </p:oleObj>
              </mc:Choice>
              <mc:Fallback>
                <p:oleObj name="Equation" r:id="rId13" imgW="7010400" imgH="173736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1065" y="356008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801D648-8EE1-C0A8-4813-73ACF19D9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359286"/>
              </p:ext>
            </p:extLst>
          </p:nvPr>
        </p:nvGraphicFramePr>
        <p:xfrm>
          <a:off x="4490339" y="356008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010400" imgH="17373600" progId="">
                  <p:embed/>
                </p:oleObj>
              </mc:Choice>
              <mc:Fallback>
                <p:oleObj name="Equation" r:id="rId15" imgW="7010400" imgH="173736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0339" y="356008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12E51D7-C1FD-CA08-4384-1C874EBDA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14120"/>
              </p:ext>
            </p:extLst>
          </p:nvPr>
        </p:nvGraphicFramePr>
        <p:xfrm>
          <a:off x="4833539" y="356008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010400" imgH="17373600" progId="">
                  <p:embed/>
                </p:oleObj>
              </mc:Choice>
              <mc:Fallback>
                <p:oleObj name="Equation" r:id="rId17" imgW="7010400" imgH="17373600" progId="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33539" y="356008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7A334A85-27F4-8EA9-6B96-515A97C49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73312"/>
              </p:ext>
            </p:extLst>
          </p:nvPr>
        </p:nvGraphicFramePr>
        <p:xfrm>
          <a:off x="5183882" y="3418129"/>
          <a:ext cx="271462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20000" imgH="17373600" progId="">
                  <p:embed/>
                </p:oleObj>
              </mc:Choice>
              <mc:Fallback>
                <p:oleObj name="Equation" r:id="rId19" imgW="7620000" imgH="17373600" progId="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83882" y="3418129"/>
                        <a:ext cx="271462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8BA1CE04-C94A-7C9F-298D-6769C09DE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718996"/>
              </p:ext>
            </p:extLst>
          </p:nvPr>
        </p:nvGraphicFramePr>
        <p:xfrm>
          <a:off x="5571057" y="3418129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010400" imgH="17373600" progId="">
                  <p:embed/>
                </p:oleObj>
              </mc:Choice>
              <mc:Fallback>
                <p:oleObj name="Equation" r:id="rId21" imgW="7010400" imgH="17373600" progId="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71057" y="3418129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54626DEC-13D1-FB42-C9B2-D8AEBEB6C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98366"/>
              </p:ext>
            </p:extLst>
          </p:nvPr>
        </p:nvGraphicFramePr>
        <p:xfrm>
          <a:off x="8286970" y="3418129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010400" imgH="17373600" progId="">
                  <p:embed/>
                </p:oleObj>
              </mc:Choice>
              <mc:Fallback>
                <p:oleObj name="Equation" r:id="rId23" imgW="7010400" imgH="17373600" progId="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86970" y="3418129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109FF0DF-FD2E-450C-83E9-76F64B07F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73370"/>
              </p:ext>
            </p:extLst>
          </p:nvPr>
        </p:nvGraphicFramePr>
        <p:xfrm>
          <a:off x="10160170" y="3418129"/>
          <a:ext cx="253365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010400" imgH="17373600" progId="">
                  <p:embed/>
                </p:oleObj>
              </mc:Choice>
              <mc:Fallback>
                <p:oleObj name="Equation" r:id="rId25" imgW="7010400" imgH="17373600" progId="">
                  <p:embed/>
                  <p:pic>
                    <p:nvPicPr>
                      <p:cNvPr id="17" name="对象 16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160170" y="3418129"/>
                        <a:ext cx="253365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">
            <a:extLst>
              <a:ext uri="{FF2B5EF4-FFF2-40B4-BE49-F238E27FC236}">
                <a16:creationId xmlns:a16="http://schemas.microsoft.com/office/drawing/2014/main" id="{89012455-5DF3-DAB9-C466-9A7809D1B2A1}"/>
              </a:ext>
            </a:extLst>
          </p:cNvPr>
          <p:cNvSpPr txBox="1"/>
          <p:nvPr/>
        </p:nvSpPr>
        <p:spPr>
          <a:xfrm>
            <a:off x="468000" y="4284365"/>
            <a:ext cx="11831400" cy="871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200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(1)来源:电压表内阻不是无限大,干路电流表达式不准确,导致电动势、内阻测量不准确。</a:t>
            </a:r>
            <a:endParaRPr lang="zh-CN" altLang="en-US" dirty="0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4AEABD0-877C-7319-CDC0-2D07A4A1BBFA}"/>
              </a:ext>
            </a:extLst>
          </p:cNvPr>
          <p:cNvSpPr txBox="1"/>
          <p:nvPr/>
        </p:nvSpPr>
        <p:spPr>
          <a:xfrm>
            <a:off x="468000" y="515627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用多用电表测量电学中的物理量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251917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1.多用电表的工作原理: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闭合电路欧姆定律、电路的串联与并联。如图甲为电阻挡电路。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396462" y="1301076"/>
            <a:ext cx="1944216" cy="2191201"/>
            <a:chOff x="3869516" y="2205823"/>
            <a:chExt cx="1906390" cy="2298158"/>
          </a:xfrm>
        </p:grpSpPr>
        <p:pic>
          <p:nvPicPr>
            <p:cNvPr id="3" name="图片 3" descr="textimage64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9516" y="2205823"/>
              <a:ext cx="1906390" cy="18877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583896" y="413464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甲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5462" y="1257652"/>
            <a:ext cx="11831400" cy="1730569"/>
            <a:chOff x="468000" y="4128427"/>
            <a:chExt cx="11831400" cy="1730569"/>
          </a:xfrm>
        </p:grpSpPr>
        <p:sp>
          <p:nvSpPr>
            <p:cNvPr id="6" name="TextBox 2"/>
            <p:cNvSpPr txBox="1"/>
            <p:nvPr/>
          </p:nvSpPr>
          <p:spPr>
            <a:xfrm>
              <a:off x="468000" y="4128427"/>
              <a:ext cx="11831400" cy="1522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(1)当红、黑表笔短接时,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I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g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450" kern="0" spc="5626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185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(2)当被测电阻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1815" i="1" kern="0" baseline="-1500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x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接在红、黑表笔之间时,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I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450" kern="0" spc="9676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006274" y="4277525"/>
            <a:ext cx="11525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80000" imgH="20116800" progId="">
                    <p:embed/>
                  </p:oleObj>
                </mc:Choice>
                <mc:Fallback>
                  <p:oleObj name="Equation" r:id="rId4" imgW="30480000" imgH="20116800" progId="">
                    <p:embed/>
                    <p:pic>
                      <p:nvPicPr>
                        <p:cNvPr id="0" name="图片 48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06274" y="4277525"/>
                          <a:ext cx="1152525" cy="762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6016784" y="5096996"/>
            <a:ext cx="16668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196000" imgH="20116800" progId="">
                    <p:embed/>
                  </p:oleObj>
                </mc:Choice>
                <mc:Fallback>
                  <p:oleObj name="Equation" r:id="rId6" imgW="44196000" imgH="20116800" progId="">
                    <p:embed/>
                    <p:pic>
                      <p:nvPicPr>
                        <p:cNvPr id="0" name="图片 481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16784" y="5096996"/>
                          <a:ext cx="1666875" cy="762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2"/>
          <p:cNvSpPr txBox="1"/>
          <p:nvPr/>
        </p:nvSpPr>
        <p:spPr>
          <a:xfrm>
            <a:off x="395462" y="3303008"/>
            <a:ext cx="11831400" cy="10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2.二极管具有单向导电性: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当给二极管加正向电压时,它的电阻很小,电路导通,如图乙,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灯亮;当给二极管加反向电压时,它的电阻很大,电路断路,如图丙,灯不亮。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77615" y="4653067"/>
            <a:ext cx="3755250" cy="1628774"/>
            <a:chOff x="468000" y="3549229"/>
            <a:chExt cx="3755250" cy="1628774"/>
          </a:xfrm>
        </p:grpSpPr>
        <p:pic>
          <p:nvPicPr>
            <p:cNvPr id="12" name="图片 3" descr="textimage65.jpe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3549229"/>
              <a:ext cx="1562100" cy="1628774"/>
            </a:xfrm>
            <a:prstGeom prst="rect">
              <a:avLst/>
            </a:prstGeom>
          </p:spPr>
        </p:pic>
        <p:pic>
          <p:nvPicPr>
            <p:cNvPr id="13" name="图片 4" descr="textimage66.jpe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2100" y="3549229"/>
              <a:ext cx="1581150" cy="1628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133" y="2296068"/>
            <a:ext cx="5832118" cy="1406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422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2.进行机械调零: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检查多用电表的指针是否停在表盘刻度左端的零位置。若不指零,则可调节指针定位螺丝进行机械调零。</a:t>
            </a:r>
            <a:endParaRPr lang="zh-CN" altLang="en-US" dirty="0"/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150" y="302997"/>
            <a:ext cx="4844581" cy="339916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97519"/>
            <a:ext cx="5472078" cy="1901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35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1.认识多用电表外观: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多用电表的上半部分为表盘,下半部分是选择开关,开关周围标有测量功能的区域及量程,如图所示。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5E2776-C295-73FF-559B-207285F370C4}"/>
              </a:ext>
            </a:extLst>
          </p:cNvPr>
          <p:cNvSpPr txBox="1"/>
          <p:nvPr/>
        </p:nvSpPr>
        <p:spPr>
          <a:xfrm>
            <a:off x="468000" y="4002999"/>
            <a:ext cx="11448742" cy="1304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3.如何测量小灯泡的电压和电流: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将红、黑表笔分别插入“+”“-”插孔,保证电流总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是“红进黑出”。测电压时,多用电表应与被测元件并联;测电流时,多用电表应与被测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元件串联。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421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如图所示为某一导体的伏安特性曲线(图中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段曲线),由图像可知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A.该导体的电阻随电压的升高而减小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B.导体两端电压为6 V时,电阻为1.5 Ω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C.导体两端电压为12 V时,电阻为6 Ω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过程中,导体的电阻因温度的影响改变了9 Ω</a:t>
            </a:r>
            <a:endParaRPr lang="zh-CN" altLang="en-US" dirty="0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331" y="1282886"/>
            <a:ext cx="2032129" cy="1939338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10378976" y="726356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AE4E662-C17A-E1F0-DB43-3921151898FF}"/>
              </a:ext>
            </a:extLst>
          </p:cNvPr>
          <p:cNvSpPr txBox="1"/>
          <p:nvPr/>
        </p:nvSpPr>
        <p:spPr>
          <a:xfrm>
            <a:off x="395462" y="3631392"/>
            <a:ext cx="11831400" cy="238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图线上某点与原点连线的斜率表示该点电阻的倒数,由题图可知,该导体的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电阻随电压的升高而增大,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。导体两端电压为6 V时,电阻为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 Ω,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导体两端电压为12 V时,电阻为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 Ω,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过程中,导体的电阻因温度的影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响改变了Δ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 Ω-1.5 Ω=0.5 Ω,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036FD6DC-00B5-2883-ECDF-52F7A238C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3524"/>
              </p:ext>
            </p:extLst>
          </p:nvPr>
        </p:nvGraphicFramePr>
        <p:xfrm>
          <a:off x="9226191" y="4260521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0" imgH="17373600" progId="">
                  <p:embed/>
                </p:oleObj>
              </mc:Choice>
              <mc:Fallback>
                <p:oleObj name="Equation" r:id="rId4" imgW="7620000" imgH="173736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26191" y="4260521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448742" cy="2677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4.测量定值电阻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(1)测量电阻时待测电阻要与其他元件和电源断开,根据被测电阻的估计阻值,选择合适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的挡位,把两表笔短接,进行欧姆调零。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(2)将被测电阻接在两表笔之间,待指针稳定后看指针是否指在中值附近,否则换挡,每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换一次挡必须重新欧姆调零。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(3)读出指针在刻度盘上所指的数值,用读数乘所选挡位的倍率,即得测量结果。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EF8CC-CAB1-DD39-045C-7B9C7A1C84ED}"/>
              </a:ext>
            </a:extLst>
          </p:cNvPr>
          <p:cNvSpPr txBox="1"/>
          <p:nvPr/>
        </p:nvSpPr>
        <p:spPr>
          <a:xfrm>
            <a:off x="468000" y="2988221"/>
            <a:ext cx="10800670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5. 测二极管的正、反向电阻：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多用电表电阻挡欧姆调零后,将二极管接在两表笔之间,若指针偏角很大(读数很小),则黑表笔接触的是二极管的正极,红表笔接触的是二极管的负极(如图甲);若指针偏角很小(读数很大),则黑表笔接触的是二极管的负极,红表笔接触的是二极管的正极(如图乙)。   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2F594DB-3945-361C-EBFF-F1C9358B551B}"/>
              </a:ext>
            </a:extLst>
          </p:cNvPr>
          <p:cNvGrpSpPr/>
          <p:nvPr/>
        </p:nvGrpSpPr>
        <p:grpSpPr>
          <a:xfrm>
            <a:off x="8907539" y="4428381"/>
            <a:ext cx="3240178" cy="2074031"/>
            <a:chOff x="468000" y="3393750"/>
            <a:chExt cx="3888598" cy="2762250"/>
          </a:xfrm>
        </p:grpSpPr>
        <p:pic>
          <p:nvPicPr>
            <p:cNvPr id="5" name="图片 3" descr="textimage68.jpeg">
              <a:extLst>
                <a:ext uri="{FF2B5EF4-FFF2-40B4-BE49-F238E27FC236}">
                  <a16:creationId xmlns:a16="http://schemas.microsoft.com/office/drawing/2014/main" id="{1A704BF0-702C-62A8-7C2C-1DC05A78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3393750"/>
              <a:ext cx="1638300" cy="2762250"/>
            </a:xfrm>
            <a:prstGeom prst="rect">
              <a:avLst/>
            </a:prstGeom>
          </p:spPr>
        </p:pic>
        <p:pic>
          <p:nvPicPr>
            <p:cNvPr id="6" name="图片 4" descr="textimage69.jpeg">
              <a:extLst>
                <a:ext uri="{FF2B5EF4-FFF2-40B4-BE49-F238E27FC236}">
                  <a16:creationId xmlns:a16="http://schemas.microsoft.com/office/drawing/2014/main" id="{1285FDCF-5E01-6067-F9E6-3AB31F2A5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8299" y="3393750"/>
              <a:ext cx="1638299" cy="2762250"/>
            </a:xfrm>
            <a:prstGeom prst="rect">
              <a:avLst/>
            </a:prstGeom>
          </p:spPr>
        </p:pic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4B036F96-76F5-7B08-353F-C0F722F66F76}"/>
              </a:ext>
            </a:extLst>
          </p:cNvPr>
          <p:cNvSpPr txBox="1"/>
          <p:nvPr/>
        </p:nvSpPr>
        <p:spPr>
          <a:xfrm>
            <a:off x="468000" y="4737418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6.使用完毕后: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选择开关应置于“OFF”挡,长期不用应取出电池。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07606"/>
            <a:ext cx="11831400" cy="3880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测电阻时电阻值等于指针的示数与倍率的乘积。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测电压和电流时,如果所读表盘的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最小刻度为1、0.1、0.01等,读数时需往后估读一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位;若表盘的最小刻度为0.2、0.02、0.5、0.05等,读数时估读到本位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四、误差分析及改进措施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多用电表内部电池用旧后,电动势会减小,内阻会变大,使电阻测量值偏大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,要及时更换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新电池。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电阻挡表盘的刻度线不均匀,估读时易带来误差,要注意其左密右疏的特点,表头指针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356373"/>
            <a:ext cx="11831400" cy="936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偏转过大或过小都会使误差增大,因此要选用恰当挡位,使指针落在表盘的中间区域。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读数时的观测易产生偶然误差,视线要垂直表盘正对指针读数。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08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电阻的定义式和决定式的比较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17" y="2124125"/>
            <a:ext cx="11702871" cy="2087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19873"/>
            <a:ext cx="11831400" cy="768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    串联电路和并联电路　电表改装原理</a:t>
            </a:r>
          </a:p>
          <a:p>
            <a:pPr marL="0" indent="0" eaLnBrk="0" latinLnBrk="1" hangingPunct="0"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1.串、并联电路的特点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84809"/>
              </p:ext>
            </p:extLst>
          </p:nvPr>
        </p:nvGraphicFramePr>
        <p:xfrm>
          <a:off x="468000" y="1260029"/>
          <a:ext cx="10944686" cy="4923665"/>
        </p:xfrm>
        <a:graphic>
          <a:graphicData uri="http://schemas.openxmlformats.org/drawingml/2006/table">
            <a:tbl>
              <a:tblPr/>
              <a:tblGrid>
                <a:gridCol w="94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串联电路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并联电路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3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其中I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31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790" kern="0" spc="-1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790" kern="0" spc="-1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en-US" altLang="zh-CN" sz="800" kern="0" dirty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35"/>
                        </a:spcBef>
                      </a:pPr>
                      <a:endParaRPr lang="en-US" altLang="zh-CN" sz="2010" kern="0" dirty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88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其中U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61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525" kern="0" spc="-65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31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790" kern="0" spc="-1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790" kern="0" spc="-8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59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25" kern="0" spc="-1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625" kern="0" spc="-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625" kern="0" spc="-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en-US" altLang="zh-CN" sz="200" kern="0" dirty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545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6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总功率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68097"/>
              </p:ext>
            </p:extLst>
          </p:nvPr>
        </p:nvGraphicFramePr>
        <p:xfrm>
          <a:off x="8722098" y="2247678"/>
          <a:ext cx="31432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29600" imgH="16154400" progId="">
                  <p:embed/>
                </p:oleObj>
              </mc:Choice>
              <mc:Fallback>
                <p:oleObj name="Equation" r:id="rId3" imgW="8229600" imgH="16154400" progId="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2098" y="2247678"/>
                        <a:ext cx="31432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53239"/>
              </p:ext>
            </p:extLst>
          </p:nvPr>
        </p:nvGraphicFramePr>
        <p:xfrm>
          <a:off x="9135095" y="2286150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39200" imgH="16154400" progId="">
                  <p:embed/>
                </p:oleObj>
              </mc:Choice>
              <mc:Fallback>
                <p:oleObj name="Equation" r:id="rId5" imgW="8839200" imgH="16154400" progId="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5095" y="2286150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10714"/>
              </p:ext>
            </p:extLst>
          </p:nvPr>
        </p:nvGraphicFramePr>
        <p:xfrm>
          <a:off x="9567144" y="2286151"/>
          <a:ext cx="3333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39200" imgH="16154400" progId="">
                  <p:embed/>
                </p:oleObj>
              </mc:Choice>
              <mc:Fallback>
                <p:oleObj name="Equation" r:id="rId7" imgW="8839200" imgH="16154400" progId="">
                  <p:embed/>
                  <p:pic>
                    <p:nvPicPr>
                      <p:cNvPr id="0" name="图片 81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67144" y="2286151"/>
                        <a:ext cx="33337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30837"/>
              </p:ext>
            </p:extLst>
          </p:nvPr>
        </p:nvGraphicFramePr>
        <p:xfrm>
          <a:off x="7665063" y="4191894"/>
          <a:ext cx="238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00800" imgH="14630400" progId="">
                  <p:embed/>
                </p:oleObj>
              </mc:Choice>
              <mc:Fallback>
                <p:oleObj name="Equation" r:id="rId9" imgW="6400800" imgH="14630400" progId="">
                  <p:embed/>
                  <p:pic>
                    <p:nvPicPr>
                      <p:cNvPr id="0" name="图片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5063" y="4191894"/>
                        <a:ext cx="2381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99195"/>
              </p:ext>
            </p:extLst>
          </p:nvPr>
        </p:nvGraphicFramePr>
        <p:xfrm>
          <a:off x="8047337" y="4191894"/>
          <a:ext cx="31432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29600" imgH="16154400" progId="">
                  <p:embed/>
                </p:oleObj>
              </mc:Choice>
              <mc:Fallback>
                <p:oleObj name="Equation" r:id="rId11" imgW="8229600" imgH="16154400" progId="">
                  <p:embed/>
                  <p:pic>
                    <p:nvPicPr>
                      <p:cNvPr id="0" name="图片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47337" y="4191894"/>
                        <a:ext cx="31432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63954"/>
              </p:ext>
            </p:extLst>
          </p:nvPr>
        </p:nvGraphicFramePr>
        <p:xfrm>
          <a:off x="8505811" y="4191894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39200" imgH="16154400" progId="">
                  <p:embed/>
                </p:oleObj>
              </mc:Choice>
              <mc:Fallback>
                <p:oleObj name="Equation" r:id="rId13" imgW="8839200" imgH="16154400" progId="">
                  <p:embed/>
                  <p:pic>
                    <p:nvPicPr>
                      <p:cNvPr id="0" name="图片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05811" y="4191894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05124"/>
              </p:ext>
            </p:extLst>
          </p:nvPr>
        </p:nvGraphicFramePr>
        <p:xfrm>
          <a:off x="9383085" y="4191894"/>
          <a:ext cx="342899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0" imgH="16154400" progId="">
                  <p:embed/>
                </p:oleObj>
              </mc:Choice>
              <mc:Fallback>
                <p:oleObj name="Equation" r:id="rId15" imgW="9144000" imgH="16154400" progId="">
                  <p:embed/>
                  <p:pic>
                    <p:nvPicPr>
                      <p:cNvPr id="0" name="图片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3085" y="4191894"/>
                        <a:ext cx="342899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06837"/>
              </p:ext>
            </p:extLst>
          </p:nvPr>
        </p:nvGraphicFramePr>
        <p:xfrm>
          <a:off x="8564935" y="4767958"/>
          <a:ext cx="314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229600" imgH="16154400" progId="">
                  <p:embed/>
                </p:oleObj>
              </mc:Choice>
              <mc:Fallback>
                <p:oleObj name="Equation" r:id="rId17" imgW="8229600" imgH="16154400" progId="">
                  <p:embed/>
                  <p:pic>
                    <p:nvPicPr>
                      <p:cNvPr id="0" name="图片 819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64935" y="4767958"/>
                        <a:ext cx="31432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28217"/>
              </p:ext>
            </p:extLst>
          </p:nvPr>
        </p:nvGraphicFramePr>
        <p:xfrm>
          <a:off x="8968407" y="4767958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39200" imgH="16154400" progId="">
                  <p:embed/>
                </p:oleObj>
              </mc:Choice>
              <mc:Fallback>
                <p:oleObj name="Equation" r:id="rId19" imgW="8839200" imgH="16154400" progId="">
                  <p:embed/>
                  <p:pic>
                    <p:nvPicPr>
                      <p:cNvPr id="0" name="图片 820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68407" y="4767958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3288"/>
              </p:ext>
            </p:extLst>
          </p:nvPr>
        </p:nvGraphicFramePr>
        <p:xfrm>
          <a:off x="9383085" y="4767958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39200" imgH="16154400" progId="">
                  <p:embed/>
                </p:oleObj>
              </mc:Choice>
              <mc:Fallback>
                <p:oleObj name="Equation" r:id="rId21" imgW="8839200" imgH="16154400" progId="">
                  <p:embed/>
                  <p:pic>
                    <p:nvPicPr>
                      <p:cNvPr id="0" name="图片 820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83085" y="4767958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6173F8A9-611B-4A05-A0F6-A57582FF9E00}">
  <ds:schemaRefs/>
</ds:datastoreItem>
</file>

<file path=customXml/itemProps10.xml><?xml version="1.0" encoding="utf-8"?>
<ds:datastoreItem xmlns:ds="http://schemas.openxmlformats.org/officeDocument/2006/customXml" ds:itemID="{BCA3F143-AD66-44B6-901E-F45FE7106646}">
  <ds:schemaRefs/>
</ds:datastoreItem>
</file>

<file path=customXml/itemProps11.xml><?xml version="1.0" encoding="utf-8"?>
<ds:datastoreItem xmlns:ds="http://schemas.openxmlformats.org/officeDocument/2006/customXml" ds:itemID="{2B0D4241-3335-49A7-A0D6-DF8154BD191F}">
  <ds:schemaRefs/>
</ds:datastoreItem>
</file>

<file path=customXml/itemProps12.xml><?xml version="1.0" encoding="utf-8"?>
<ds:datastoreItem xmlns:ds="http://schemas.openxmlformats.org/officeDocument/2006/customXml" ds:itemID="{8078846E-4275-491C-B955-6A2D6FD6A4AC}">
  <ds:schemaRefs/>
</ds:datastoreItem>
</file>

<file path=customXml/itemProps13.xml><?xml version="1.0" encoding="utf-8"?>
<ds:datastoreItem xmlns:ds="http://schemas.openxmlformats.org/officeDocument/2006/customXml" ds:itemID="{AD58AF45-F3B4-49A7-8593-BFFF4C7672C6}">
  <ds:schemaRefs/>
</ds:datastoreItem>
</file>

<file path=customXml/itemProps14.xml><?xml version="1.0" encoding="utf-8"?>
<ds:datastoreItem xmlns:ds="http://schemas.openxmlformats.org/officeDocument/2006/customXml" ds:itemID="{1C2DB39E-B383-4ED7-BB1A-2674CA084731}">
  <ds:schemaRefs/>
</ds:datastoreItem>
</file>

<file path=customXml/itemProps15.xml><?xml version="1.0" encoding="utf-8"?>
<ds:datastoreItem xmlns:ds="http://schemas.openxmlformats.org/officeDocument/2006/customXml" ds:itemID="{525B1249-D618-42D5-AA83-5213CF755282}">
  <ds:schemaRefs/>
</ds:datastoreItem>
</file>

<file path=customXml/itemProps16.xml><?xml version="1.0" encoding="utf-8"?>
<ds:datastoreItem xmlns:ds="http://schemas.openxmlformats.org/officeDocument/2006/customXml" ds:itemID="{A96FFA56-A187-43D9-A477-97F1A0EC369F}">
  <ds:schemaRefs/>
</ds:datastoreItem>
</file>

<file path=customXml/itemProps17.xml><?xml version="1.0" encoding="utf-8"?>
<ds:datastoreItem xmlns:ds="http://schemas.openxmlformats.org/officeDocument/2006/customXml" ds:itemID="{C35DBDC6-84DE-43FA-9C5C-75567B952E44}">
  <ds:schemaRefs/>
</ds:datastoreItem>
</file>

<file path=customXml/itemProps18.xml><?xml version="1.0" encoding="utf-8"?>
<ds:datastoreItem xmlns:ds="http://schemas.openxmlformats.org/officeDocument/2006/customXml" ds:itemID="{6A0C1A7A-7041-44FC-BD18-002BE0A2E71C}">
  <ds:schemaRefs/>
</ds:datastoreItem>
</file>

<file path=customXml/itemProps19.xml><?xml version="1.0" encoding="utf-8"?>
<ds:datastoreItem xmlns:ds="http://schemas.openxmlformats.org/officeDocument/2006/customXml" ds:itemID="{2A3DCBA2-6D94-46DE-8A63-94E2AA379242}">
  <ds:schemaRefs/>
</ds:datastoreItem>
</file>

<file path=customXml/itemProps2.xml><?xml version="1.0" encoding="utf-8"?>
<ds:datastoreItem xmlns:ds="http://schemas.openxmlformats.org/officeDocument/2006/customXml" ds:itemID="{FFD03760-3A0F-45AB-9C7E-C3F737D1E438}">
  <ds:schemaRefs/>
</ds:datastoreItem>
</file>

<file path=customXml/itemProps20.xml><?xml version="1.0" encoding="utf-8"?>
<ds:datastoreItem xmlns:ds="http://schemas.openxmlformats.org/officeDocument/2006/customXml" ds:itemID="{CEC7B0AD-FD93-4CA2-B66C-BDDF813BB57C}">
  <ds:schemaRefs/>
</ds:datastoreItem>
</file>

<file path=customXml/itemProps21.xml><?xml version="1.0" encoding="utf-8"?>
<ds:datastoreItem xmlns:ds="http://schemas.openxmlformats.org/officeDocument/2006/customXml" ds:itemID="{332B6AF0-8ACC-4040-AD4B-1D70F64793A8}">
  <ds:schemaRefs/>
</ds:datastoreItem>
</file>

<file path=customXml/itemProps22.xml><?xml version="1.0" encoding="utf-8"?>
<ds:datastoreItem xmlns:ds="http://schemas.openxmlformats.org/officeDocument/2006/customXml" ds:itemID="{36F50942-FA99-491D-83F3-9D0DCBD4BCF3}">
  <ds:schemaRefs/>
</ds:datastoreItem>
</file>

<file path=customXml/itemProps23.xml><?xml version="1.0" encoding="utf-8"?>
<ds:datastoreItem xmlns:ds="http://schemas.openxmlformats.org/officeDocument/2006/customXml" ds:itemID="{994271E6-26ED-4DD4-8427-20408B09BA7C}">
  <ds:schemaRefs/>
</ds:datastoreItem>
</file>

<file path=customXml/itemProps24.xml><?xml version="1.0" encoding="utf-8"?>
<ds:datastoreItem xmlns:ds="http://schemas.openxmlformats.org/officeDocument/2006/customXml" ds:itemID="{976FB290-D3C4-4847-85E6-6B3A6FE0945E}">
  <ds:schemaRefs/>
</ds:datastoreItem>
</file>

<file path=customXml/itemProps25.xml><?xml version="1.0" encoding="utf-8"?>
<ds:datastoreItem xmlns:ds="http://schemas.openxmlformats.org/officeDocument/2006/customXml" ds:itemID="{43553DFD-E7C5-47C5-8613-99F27D5EA0C1}">
  <ds:schemaRefs/>
</ds:datastoreItem>
</file>

<file path=customXml/itemProps26.xml><?xml version="1.0" encoding="utf-8"?>
<ds:datastoreItem xmlns:ds="http://schemas.openxmlformats.org/officeDocument/2006/customXml" ds:itemID="{767A11E5-44A1-432F-A4A9-48529235813F}">
  <ds:schemaRefs/>
</ds:datastoreItem>
</file>

<file path=customXml/itemProps27.xml><?xml version="1.0" encoding="utf-8"?>
<ds:datastoreItem xmlns:ds="http://schemas.openxmlformats.org/officeDocument/2006/customXml" ds:itemID="{A999B8FD-A3D5-48C0-81C1-02072DB34431}">
  <ds:schemaRefs/>
</ds:datastoreItem>
</file>

<file path=customXml/itemProps28.xml><?xml version="1.0" encoding="utf-8"?>
<ds:datastoreItem xmlns:ds="http://schemas.openxmlformats.org/officeDocument/2006/customXml" ds:itemID="{04EAB8A5-C640-46F6-9C81-B4F487CCB3A9}">
  <ds:schemaRefs/>
</ds:datastoreItem>
</file>

<file path=customXml/itemProps29.xml><?xml version="1.0" encoding="utf-8"?>
<ds:datastoreItem xmlns:ds="http://schemas.openxmlformats.org/officeDocument/2006/customXml" ds:itemID="{2FA06335-6879-4A97-948F-ECF11FE8DC80}">
  <ds:schemaRefs/>
</ds:datastoreItem>
</file>

<file path=customXml/itemProps3.xml><?xml version="1.0" encoding="utf-8"?>
<ds:datastoreItem xmlns:ds="http://schemas.openxmlformats.org/officeDocument/2006/customXml" ds:itemID="{C83DF728-114B-46A8-BA2D-65E03423C4DE}">
  <ds:schemaRefs/>
</ds:datastoreItem>
</file>

<file path=customXml/itemProps30.xml><?xml version="1.0" encoding="utf-8"?>
<ds:datastoreItem xmlns:ds="http://schemas.openxmlformats.org/officeDocument/2006/customXml" ds:itemID="{D40AFE1B-A41C-4897-9E75-A32D881D060C}">
  <ds:schemaRefs/>
</ds:datastoreItem>
</file>

<file path=customXml/itemProps31.xml><?xml version="1.0" encoding="utf-8"?>
<ds:datastoreItem xmlns:ds="http://schemas.openxmlformats.org/officeDocument/2006/customXml" ds:itemID="{F453E26B-440D-49A7-8EF7-8B13146ABBB6}">
  <ds:schemaRefs/>
</ds:datastoreItem>
</file>

<file path=customXml/itemProps32.xml><?xml version="1.0" encoding="utf-8"?>
<ds:datastoreItem xmlns:ds="http://schemas.openxmlformats.org/officeDocument/2006/customXml" ds:itemID="{299640F5-A68F-4DFA-AB30-D134F83C5601}">
  <ds:schemaRefs/>
</ds:datastoreItem>
</file>

<file path=customXml/itemProps33.xml><?xml version="1.0" encoding="utf-8"?>
<ds:datastoreItem xmlns:ds="http://schemas.openxmlformats.org/officeDocument/2006/customXml" ds:itemID="{108C72B0-AEF7-40F9-9001-5DF16D9EB7AC}">
  <ds:schemaRefs/>
</ds:datastoreItem>
</file>

<file path=customXml/itemProps34.xml><?xml version="1.0" encoding="utf-8"?>
<ds:datastoreItem xmlns:ds="http://schemas.openxmlformats.org/officeDocument/2006/customXml" ds:itemID="{9B284536-6591-4723-A177-BF16E3A80553}">
  <ds:schemaRefs/>
</ds:datastoreItem>
</file>

<file path=customXml/itemProps35.xml><?xml version="1.0" encoding="utf-8"?>
<ds:datastoreItem xmlns:ds="http://schemas.openxmlformats.org/officeDocument/2006/customXml" ds:itemID="{186B1CA8-3D48-421D-B57F-AF4436F52935}">
  <ds:schemaRefs/>
</ds:datastoreItem>
</file>

<file path=customXml/itemProps36.xml><?xml version="1.0" encoding="utf-8"?>
<ds:datastoreItem xmlns:ds="http://schemas.openxmlformats.org/officeDocument/2006/customXml" ds:itemID="{400333A4-4013-4AE4-A584-8C569522887A}">
  <ds:schemaRefs/>
</ds:datastoreItem>
</file>

<file path=customXml/itemProps37.xml><?xml version="1.0" encoding="utf-8"?>
<ds:datastoreItem xmlns:ds="http://schemas.openxmlformats.org/officeDocument/2006/customXml" ds:itemID="{486A49DA-8402-472A-82D6-963B9D75C659}">
  <ds:schemaRefs/>
</ds:datastoreItem>
</file>

<file path=customXml/itemProps38.xml><?xml version="1.0" encoding="utf-8"?>
<ds:datastoreItem xmlns:ds="http://schemas.openxmlformats.org/officeDocument/2006/customXml" ds:itemID="{D1CEA2EA-2DE2-46FD-B3A6-862D2B25C097}">
  <ds:schemaRefs/>
</ds:datastoreItem>
</file>

<file path=customXml/itemProps39.xml><?xml version="1.0" encoding="utf-8"?>
<ds:datastoreItem xmlns:ds="http://schemas.openxmlformats.org/officeDocument/2006/customXml" ds:itemID="{F6272C95-E939-4629-AA16-86AABC2E82D6}">
  <ds:schemaRefs/>
</ds:datastoreItem>
</file>

<file path=customXml/itemProps4.xml><?xml version="1.0" encoding="utf-8"?>
<ds:datastoreItem xmlns:ds="http://schemas.openxmlformats.org/officeDocument/2006/customXml" ds:itemID="{A88BEAF9-053F-462E-A6B1-C30D0E06783A}">
  <ds:schemaRefs/>
</ds:datastoreItem>
</file>

<file path=customXml/itemProps40.xml><?xml version="1.0" encoding="utf-8"?>
<ds:datastoreItem xmlns:ds="http://schemas.openxmlformats.org/officeDocument/2006/customXml" ds:itemID="{841F1B54-C0D7-4FB6-A2B1-E389E7DC4A32}">
  <ds:schemaRefs/>
</ds:datastoreItem>
</file>

<file path=customXml/itemProps41.xml><?xml version="1.0" encoding="utf-8"?>
<ds:datastoreItem xmlns:ds="http://schemas.openxmlformats.org/officeDocument/2006/customXml" ds:itemID="{7D622A2D-6DC3-46C2-8F62-4DC20494B101}">
  <ds:schemaRefs/>
</ds:datastoreItem>
</file>

<file path=customXml/itemProps42.xml><?xml version="1.0" encoding="utf-8"?>
<ds:datastoreItem xmlns:ds="http://schemas.openxmlformats.org/officeDocument/2006/customXml" ds:itemID="{23B1954F-3369-45A9-9D0D-DF5ED2591DD4}">
  <ds:schemaRefs/>
</ds:datastoreItem>
</file>

<file path=customXml/itemProps43.xml><?xml version="1.0" encoding="utf-8"?>
<ds:datastoreItem xmlns:ds="http://schemas.openxmlformats.org/officeDocument/2006/customXml" ds:itemID="{DCE9788F-3891-4C98-96DA-72BB1A3A01AC}">
  <ds:schemaRefs/>
</ds:datastoreItem>
</file>

<file path=customXml/itemProps44.xml><?xml version="1.0" encoding="utf-8"?>
<ds:datastoreItem xmlns:ds="http://schemas.openxmlformats.org/officeDocument/2006/customXml" ds:itemID="{2019B737-1383-4945-89B3-CA6F304238BA}">
  <ds:schemaRefs/>
</ds:datastoreItem>
</file>

<file path=customXml/itemProps45.xml><?xml version="1.0" encoding="utf-8"?>
<ds:datastoreItem xmlns:ds="http://schemas.openxmlformats.org/officeDocument/2006/customXml" ds:itemID="{F03D9AB9-8B17-4B29-895D-87CDDD818D45}">
  <ds:schemaRefs/>
</ds:datastoreItem>
</file>

<file path=customXml/itemProps46.xml><?xml version="1.0" encoding="utf-8"?>
<ds:datastoreItem xmlns:ds="http://schemas.openxmlformats.org/officeDocument/2006/customXml" ds:itemID="{70DDB392-E2DF-44D9-B8FC-67BCCF1FF1CF}">
  <ds:schemaRefs/>
</ds:datastoreItem>
</file>

<file path=customXml/itemProps47.xml><?xml version="1.0" encoding="utf-8"?>
<ds:datastoreItem xmlns:ds="http://schemas.openxmlformats.org/officeDocument/2006/customXml" ds:itemID="{A4B90F74-3709-40E6-BF97-2EF40EEF7BED}">
  <ds:schemaRefs/>
</ds:datastoreItem>
</file>

<file path=customXml/itemProps48.xml><?xml version="1.0" encoding="utf-8"?>
<ds:datastoreItem xmlns:ds="http://schemas.openxmlformats.org/officeDocument/2006/customXml" ds:itemID="{F9A11F93-3717-469C-8EAE-C3EBCB65D454}">
  <ds:schemaRefs/>
</ds:datastoreItem>
</file>

<file path=customXml/itemProps49.xml><?xml version="1.0" encoding="utf-8"?>
<ds:datastoreItem xmlns:ds="http://schemas.openxmlformats.org/officeDocument/2006/customXml" ds:itemID="{AEFB6976-995D-423D-8416-B6F6857A0B1C}">
  <ds:schemaRefs/>
</ds:datastoreItem>
</file>

<file path=customXml/itemProps5.xml><?xml version="1.0" encoding="utf-8"?>
<ds:datastoreItem xmlns:ds="http://schemas.openxmlformats.org/officeDocument/2006/customXml" ds:itemID="{6D37523F-5CA3-4BEF-A225-B174A0C436FA}">
  <ds:schemaRefs/>
</ds:datastoreItem>
</file>

<file path=customXml/itemProps50.xml><?xml version="1.0" encoding="utf-8"?>
<ds:datastoreItem xmlns:ds="http://schemas.openxmlformats.org/officeDocument/2006/customXml" ds:itemID="{68327B49-E804-422E-8E47-5012E5E27FE7}">
  <ds:schemaRefs/>
</ds:datastoreItem>
</file>

<file path=customXml/itemProps51.xml><?xml version="1.0" encoding="utf-8"?>
<ds:datastoreItem xmlns:ds="http://schemas.openxmlformats.org/officeDocument/2006/customXml" ds:itemID="{3E88AC41-55E8-43F8-9FBF-0DF8F63BF139}">
  <ds:schemaRefs/>
</ds:datastoreItem>
</file>

<file path=customXml/itemProps52.xml><?xml version="1.0" encoding="utf-8"?>
<ds:datastoreItem xmlns:ds="http://schemas.openxmlformats.org/officeDocument/2006/customXml" ds:itemID="{9B52635E-4158-4FAC-8FA9-5FF33F98453A}">
  <ds:schemaRefs/>
</ds:datastoreItem>
</file>

<file path=customXml/itemProps53.xml><?xml version="1.0" encoding="utf-8"?>
<ds:datastoreItem xmlns:ds="http://schemas.openxmlformats.org/officeDocument/2006/customXml" ds:itemID="{55D7E77F-14F9-4112-BC22-DE64F211C6E4}">
  <ds:schemaRefs/>
</ds:datastoreItem>
</file>

<file path=customXml/itemProps54.xml><?xml version="1.0" encoding="utf-8"?>
<ds:datastoreItem xmlns:ds="http://schemas.openxmlformats.org/officeDocument/2006/customXml" ds:itemID="{AFC9049D-0049-4BE4-8B78-E989DF9F4835}">
  <ds:schemaRefs/>
</ds:datastoreItem>
</file>

<file path=customXml/itemProps55.xml><?xml version="1.0" encoding="utf-8"?>
<ds:datastoreItem xmlns:ds="http://schemas.openxmlformats.org/officeDocument/2006/customXml" ds:itemID="{E581126F-F908-49C2-9799-85B771071B6B}">
  <ds:schemaRefs/>
</ds:datastoreItem>
</file>

<file path=customXml/itemProps56.xml><?xml version="1.0" encoding="utf-8"?>
<ds:datastoreItem xmlns:ds="http://schemas.openxmlformats.org/officeDocument/2006/customXml" ds:itemID="{5A6B9E1E-0008-4BF1-BA8D-DEFE66CC3314}">
  <ds:schemaRefs/>
</ds:datastoreItem>
</file>

<file path=customXml/itemProps57.xml><?xml version="1.0" encoding="utf-8"?>
<ds:datastoreItem xmlns:ds="http://schemas.openxmlformats.org/officeDocument/2006/customXml" ds:itemID="{9942A4F6-F069-4B2F-9C58-2B6F04F1DABB}">
  <ds:schemaRefs/>
</ds:datastoreItem>
</file>

<file path=customXml/itemProps58.xml><?xml version="1.0" encoding="utf-8"?>
<ds:datastoreItem xmlns:ds="http://schemas.openxmlformats.org/officeDocument/2006/customXml" ds:itemID="{61AEEB47-1576-46C0-81F3-D3BA21989E6E}">
  <ds:schemaRefs/>
</ds:datastoreItem>
</file>

<file path=customXml/itemProps59.xml><?xml version="1.0" encoding="utf-8"?>
<ds:datastoreItem xmlns:ds="http://schemas.openxmlformats.org/officeDocument/2006/customXml" ds:itemID="{DF1E1E7A-1EC1-4B31-B5F0-E3A141CFC7C7}">
  <ds:schemaRefs/>
</ds:datastoreItem>
</file>

<file path=customXml/itemProps6.xml><?xml version="1.0" encoding="utf-8"?>
<ds:datastoreItem xmlns:ds="http://schemas.openxmlformats.org/officeDocument/2006/customXml" ds:itemID="{CCA7A0C0-0360-4D03-91B9-2F1988E6F600}">
  <ds:schemaRefs/>
</ds:datastoreItem>
</file>

<file path=customXml/itemProps60.xml><?xml version="1.0" encoding="utf-8"?>
<ds:datastoreItem xmlns:ds="http://schemas.openxmlformats.org/officeDocument/2006/customXml" ds:itemID="{F788A9BC-D9DF-4895-8771-2923BFF18145}">
  <ds:schemaRefs/>
</ds:datastoreItem>
</file>

<file path=customXml/itemProps61.xml><?xml version="1.0" encoding="utf-8"?>
<ds:datastoreItem xmlns:ds="http://schemas.openxmlformats.org/officeDocument/2006/customXml" ds:itemID="{F42F84CD-011A-440B-AD72-37EFBCBEAB99}">
  <ds:schemaRefs/>
</ds:datastoreItem>
</file>

<file path=customXml/itemProps62.xml><?xml version="1.0" encoding="utf-8"?>
<ds:datastoreItem xmlns:ds="http://schemas.openxmlformats.org/officeDocument/2006/customXml" ds:itemID="{E3CCCCA2-853B-4ECA-AC70-969C4A4F7DCF}">
  <ds:schemaRefs/>
</ds:datastoreItem>
</file>

<file path=customXml/itemProps63.xml><?xml version="1.0" encoding="utf-8"?>
<ds:datastoreItem xmlns:ds="http://schemas.openxmlformats.org/officeDocument/2006/customXml" ds:itemID="{C9C84B23-C085-439D-AF93-13C559336264}">
  <ds:schemaRefs/>
</ds:datastoreItem>
</file>

<file path=customXml/itemProps64.xml><?xml version="1.0" encoding="utf-8"?>
<ds:datastoreItem xmlns:ds="http://schemas.openxmlformats.org/officeDocument/2006/customXml" ds:itemID="{7F1D1CA5-9AC7-4741-A94A-6CA39A3D81AF}">
  <ds:schemaRefs/>
</ds:datastoreItem>
</file>

<file path=customXml/itemProps65.xml><?xml version="1.0" encoding="utf-8"?>
<ds:datastoreItem xmlns:ds="http://schemas.openxmlformats.org/officeDocument/2006/customXml" ds:itemID="{88DAF5FB-882A-441F-835B-72E4E670B1C5}">
  <ds:schemaRefs/>
</ds:datastoreItem>
</file>

<file path=customXml/itemProps66.xml><?xml version="1.0" encoding="utf-8"?>
<ds:datastoreItem xmlns:ds="http://schemas.openxmlformats.org/officeDocument/2006/customXml" ds:itemID="{535C4F7F-96DC-4C6F-8627-5CBA07F1D865}">
  <ds:schemaRefs/>
</ds:datastoreItem>
</file>

<file path=customXml/itemProps67.xml><?xml version="1.0" encoding="utf-8"?>
<ds:datastoreItem xmlns:ds="http://schemas.openxmlformats.org/officeDocument/2006/customXml" ds:itemID="{11FA1129-BAF8-4015-B446-4C2732D0C28E}">
  <ds:schemaRefs/>
</ds:datastoreItem>
</file>

<file path=customXml/itemProps68.xml><?xml version="1.0" encoding="utf-8"?>
<ds:datastoreItem xmlns:ds="http://schemas.openxmlformats.org/officeDocument/2006/customXml" ds:itemID="{7B5F35B8-DAB3-490B-9CC3-1923EA91C16C}">
  <ds:schemaRefs/>
</ds:datastoreItem>
</file>

<file path=customXml/itemProps69.xml><?xml version="1.0" encoding="utf-8"?>
<ds:datastoreItem xmlns:ds="http://schemas.openxmlformats.org/officeDocument/2006/customXml" ds:itemID="{DEB112FF-3C99-49C2-B61C-0F4EAEB1ACDC}">
  <ds:schemaRefs/>
</ds:datastoreItem>
</file>

<file path=customXml/itemProps7.xml><?xml version="1.0" encoding="utf-8"?>
<ds:datastoreItem xmlns:ds="http://schemas.openxmlformats.org/officeDocument/2006/customXml" ds:itemID="{DE3BD6E8-E7BD-4C33-A174-DE0FB34CCCC3}">
  <ds:schemaRefs/>
</ds:datastoreItem>
</file>

<file path=customXml/itemProps70.xml><?xml version="1.0" encoding="utf-8"?>
<ds:datastoreItem xmlns:ds="http://schemas.openxmlformats.org/officeDocument/2006/customXml" ds:itemID="{163DF77F-D918-41D7-8B5D-28DD33C187CB}">
  <ds:schemaRefs/>
</ds:datastoreItem>
</file>

<file path=customXml/itemProps71.xml><?xml version="1.0" encoding="utf-8"?>
<ds:datastoreItem xmlns:ds="http://schemas.openxmlformats.org/officeDocument/2006/customXml" ds:itemID="{0EFB60FC-29BF-44B4-AA89-5985213747AC}">
  <ds:schemaRefs/>
</ds:datastoreItem>
</file>

<file path=customXml/itemProps72.xml><?xml version="1.0" encoding="utf-8"?>
<ds:datastoreItem xmlns:ds="http://schemas.openxmlformats.org/officeDocument/2006/customXml" ds:itemID="{7EFA94F6-9A81-4472-885B-C4C59978837E}">
  <ds:schemaRefs/>
</ds:datastoreItem>
</file>

<file path=customXml/itemProps73.xml><?xml version="1.0" encoding="utf-8"?>
<ds:datastoreItem xmlns:ds="http://schemas.openxmlformats.org/officeDocument/2006/customXml" ds:itemID="{A41B4333-8BDF-4B24-9668-0329C6B12BCF}">
  <ds:schemaRefs/>
</ds:datastoreItem>
</file>

<file path=customXml/itemProps74.xml><?xml version="1.0" encoding="utf-8"?>
<ds:datastoreItem xmlns:ds="http://schemas.openxmlformats.org/officeDocument/2006/customXml" ds:itemID="{4840D442-DC04-40DC-BC40-498E11B96441}">
  <ds:schemaRefs/>
</ds:datastoreItem>
</file>

<file path=customXml/itemProps75.xml><?xml version="1.0" encoding="utf-8"?>
<ds:datastoreItem xmlns:ds="http://schemas.openxmlformats.org/officeDocument/2006/customXml" ds:itemID="{9A2B24D2-A932-4960-BF24-8F26F6E2D3D6}">
  <ds:schemaRefs/>
</ds:datastoreItem>
</file>

<file path=customXml/itemProps76.xml><?xml version="1.0" encoding="utf-8"?>
<ds:datastoreItem xmlns:ds="http://schemas.openxmlformats.org/officeDocument/2006/customXml" ds:itemID="{AE79F3A8-3D59-4D67-8CDB-F5A9E68452BF}">
  <ds:schemaRefs/>
</ds:datastoreItem>
</file>

<file path=customXml/itemProps77.xml><?xml version="1.0" encoding="utf-8"?>
<ds:datastoreItem xmlns:ds="http://schemas.openxmlformats.org/officeDocument/2006/customXml" ds:itemID="{81508DE1-A1BC-491F-9EBF-1EF13DE547DB}">
  <ds:schemaRefs/>
</ds:datastoreItem>
</file>

<file path=customXml/itemProps78.xml><?xml version="1.0" encoding="utf-8"?>
<ds:datastoreItem xmlns:ds="http://schemas.openxmlformats.org/officeDocument/2006/customXml" ds:itemID="{A98A28F6-BF4C-4FCA-AE75-2FE3FAE4D229}">
  <ds:schemaRefs/>
</ds:datastoreItem>
</file>

<file path=customXml/itemProps79.xml><?xml version="1.0" encoding="utf-8"?>
<ds:datastoreItem xmlns:ds="http://schemas.openxmlformats.org/officeDocument/2006/customXml" ds:itemID="{392C146A-99B4-44FD-8095-785C943C92FC}">
  <ds:schemaRefs/>
</ds:datastoreItem>
</file>

<file path=customXml/itemProps8.xml><?xml version="1.0" encoding="utf-8"?>
<ds:datastoreItem xmlns:ds="http://schemas.openxmlformats.org/officeDocument/2006/customXml" ds:itemID="{CCA99CAE-03D5-4753-A7E5-5F2F179EEC01}">
  <ds:schemaRefs/>
</ds:datastoreItem>
</file>

<file path=customXml/itemProps80.xml><?xml version="1.0" encoding="utf-8"?>
<ds:datastoreItem xmlns:ds="http://schemas.openxmlformats.org/officeDocument/2006/customXml" ds:itemID="{619717BB-A1A0-4F5B-AF7A-2C1C2554409F}">
  <ds:schemaRefs/>
</ds:datastoreItem>
</file>

<file path=customXml/itemProps81.xml><?xml version="1.0" encoding="utf-8"?>
<ds:datastoreItem xmlns:ds="http://schemas.openxmlformats.org/officeDocument/2006/customXml" ds:itemID="{A11F700B-BE80-4EED-B652-920B809908C8}">
  <ds:schemaRefs/>
</ds:datastoreItem>
</file>

<file path=customXml/itemProps82.xml><?xml version="1.0" encoding="utf-8"?>
<ds:datastoreItem xmlns:ds="http://schemas.openxmlformats.org/officeDocument/2006/customXml" ds:itemID="{0006B6DF-AE2D-4560-A19E-3D6BBBAE7B4C}">
  <ds:schemaRefs/>
</ds:datastoreItem>
</file>

<file path=customXml/itemProps83.xml><?xml version="1.0" encoding="utf-8"?>
<ds:datastoreItem xmlns:ds="http://schemas.openxmlformats.org/officeDocument/2006/customXml" ds:itemID="{3F0C2E74-F2F9-40DC-B5FB-0D7C86B093D1}">
  <ds:schemaRefs/>
</ds:datastoreItem>
</file>

<file path=customXml/itemProps84.xml><?xml version="1.0" encoding="utf-8"?>
<ds:datastoreItem xmlns:ds="http://schemas.openxmlformats.org/officeDocument/2006/customXml" ds:itemID="{6F80B23F-A37D-4F6D-9AC0-0DEA0E9FBDEC}">
  <ds:schemaRefs/>
</ds:datastoreItem>
</file>

<file path=customXml/itemProps85.xml><?xml version="1.0" encoding="utf-8"?>
<ds:datastoreItem xmlns:ds="http://schemas.openxmlformats.org/officeDocument/2006/customXml" ds:itemID="{911C43EF-1ABB-4AC7-A59E-551BC0FABC95}">
  <ds:schemaRefs/>
</ds:datastoreItem>
</file>

<file path=customXml/itemProps86.xml><?xml version="1.0" encoding="utf-8"?>
<ds:datastoreItem xmlns:ds="http://schemas.openxmlformats.org/officeDocument/2006/customXml" ds:itemID="{CBC0076A-3CA7-41BE-9E2F-6250899AEB83}">
  <ds:schemaRefs/>
</ds:datastoreItem>
</file>

<file path=customXml/itemProps9.xml><?xml version="1.0" encoding="utf-8"?>
<ds:datastoreItem xmlns:ds="http://schemas.openxmlformats.org/officeDocument/2006/customXml" ds:itemID="{6119B640-EF2E-4283-B155-AB11B5B073D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303</TotalTime>
  <Words>8489</Words>
  <Application>Microsoft Office PowerPoint</Application>
  <PresentationFormat>自定义</PresentationFormat>
  <Paragraphs>496</Paragraphs>
  <Slides>71</Slides>
  <Notes>60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8" baseType="lpstr">
      <vt:lpstr>NEU-BZ</vt:lpstr>
      <vt:lpstr>等线</vt:lpstr>
      <vt:lpstr>仿宋</vt:lpstr>
      <vt:lpstr>黑体</vt:lpstr>
      <vt:lpstr>华文隶书</vt:lpstr>
      <vt:lpstr>华文细黑</vt:lpstr>
      <vt:lpstr>楷体</vt:lpstr>
      <vt:lpstr>宋体</vt:lpstr>
      <vt:lpstr>微软雅黑</vt:lpstr>
      <vt:lpstr>Arial</vt:lpstr>
      <vt:lpstr>Arial Narrow</vt:lpstr>
      <vt:lpstr>Calibri</vt:lpstr>
      <vt:lpstr>Times New Roman</vt:lpstr>
      <vt:lpstr>自定义设计方案</vt:lpstr>
      <vt:lpstr>返回目录</vt:lpstr>
      <vt:lpstr>2_Office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CHEN Sir</dc:creator>
  <cp:lastModifiedBy>iphone God</cp:lastModifiedBy>
  <cp:revision>146</cp:revision>
  <dcterms:created xsi:type="dcterms:W3CDTF">2025-01-13T03:20:00Z</dcterms:created>
  <dcterms:modified xsi:type="dcterms:W3CDTF">2025-09-07T06:10:10Z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26F3660F96EE4F128517EA2DD68B9C30_12</vt:lpwstr>
  </property>
  <property fmtid="{D5CDD505-2E9C-101B-9397-08002B2CF9AE}" pid="3" name="KSOProductBuildVer">
    <vt:lpwstr>2052-12.1.0.19770</vt:lpwstr>
  </property>
</Properties>
</file>